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8" r:id="rId2"/>
    <p:sldId id="260" r:id="rId3"/>
    <p:sldId id="262" r:id="rId4"/>
    <p:sldId id="263" r:id="rId5"/>
    <p:sldId id="264" r:id="rId6"/>
    <p:sldId id="265" r:id="rId7"/>
    <p:sldId id="266" r:id="rId8"/>
    <p:sldId id="267" r:id="rId9"/>
    <p:sldId id="268" r:id="rId10"/>
    <p:sldId id="270" r:id="rId11"/>
    <p:sldId id="269" r:id="rId12"/>
    <p:sldId id="271" r:id="rId13"/>
    <p:sldId id="272" r:id="rId14"/>
    <p:sldId id="273" r:id="rId15"/>
    <p:sldId id="274" r:id="rId16"/>
    <p:sldId id="275" r:id="rId17"/>
    <p:sldId id="302"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3" r:id="rId35"/>
    <p:sldId id="298" r:id="rId36"/>
    <p:sldId id="294" r:id="rId37"/>
    <p:sldId id="295" r:id="rId38"/>
    <p:sldId id="296" r:id="rId39"/>
    <p:sldId id="297" r:id="rId40"/>
    <p:sldId id="299" r:id="rId41"/>
    <p:sldId id="300" r:id="rId42"/>
    <p:sldId id="303" r:id="rId43"/>
    <p:sldId id="301" r:id="rId44"/>
  </p:sldIdLst>
  <p:sldSz cx="10160000" cy="5715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3D69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Stile con tema 1 - Color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82" autoAdjust="0"/>
    <p:restoredTop sz="84088" autoAdjust="0"/>
  </p:normalViewPr>
  <p:slideViewPr>
    <p:cSldViewPr>
      <p:cViewPr>
        <p:scale>
          <a:sx n="75" d="100"/>
          <a:sy n="75" d="100"/>
        </p:scale>
        <p:origin x="1618" y="226"/>
      </p:cViewPr>
      <p:guideLst>
        <p:guide orient="horz" pos="1800"/>
        <p:guide pos="320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08EF5D-B227-4B90-A738-D65285232CD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it-IT"/>
        </a:p>
      </dgm:t>
    </dgm:pt>
    <dgm:pt modelId="{624FB85D-5F83-4FE1-AF5F-05E011D6678B}">
      <dgm:prSet phldrT="[Testo]" custT="1"/>
      <dgm:spPr/>
      <dgm:t>
        <a:bodyPr/>
        <a:lstStyle/>
        <a:p>
          <a:r>
            <a:rPr lang="it-IT" sz="2200" b="1" dirty="0"/>
            <a:t>STOCASTICI</a:t>
          </a:r>
        </a:p>
      </dgm:t>
    </dgm:pt>
    <dgm:pt modelId="{1291466E-5E36-4E9B-8C41-C903BCE6F6C1}" type="parTrans" cxnId="{71D89E79-04E8-4B55-8FE9-9F837996886E}">
      <dgm:prSet/>
      <dgm:spPr/>
      <dgm:t>
        <a:bodyPr/>
        <a:lstStyle/>
        <a:p>
          <a:endParaRPr lang="it-IT"/>
        </a:p>
      </dgm:t>
    </dgm:pt>
    <dgm:pt modelId="{7EA80035-AD89-4F75-ABB6-BB6214EE7935}" type="sibTrans" cxnId="{71D89E79-04E8-4B55-8FE9-9F837996886E}">
      <dgm:prSet/>
      <dgm:spPr/>
      <dgm:t>
        <a:bodyPr/>
        <a:lstStyle/>
        <a:p>
          <a:endParaRPr lang="it-IT" dirty="0"/>
        </a:p>
      </dgm:t>
    </dgm:pt>
    <dgm:pt modelId="{11195825-4709-4AD4-8C0D-4FC124B826CE}">
      <dgm:prSet phldrT="[Testo]" custT="1"/>
      <dgm:spPr/>
      <dgm:t>
        <a:bodyPr/>
        <a:lstStyle/>
        <a:p>
          <a:r>
            <a:rPr lang="it-IT" sz="2200" b="1" dirty="0"/>
            <a:t>COMPARTIMENTALI</a:t>
          </a:r>
        </a:p>
      </dgm:t>
    </dgm:pt>
    <dgm:pt modelId="{3383C83C-43E0-405F-A836-14C5A1874C29}" type="parTrans" cxnId="{E038B544-A5C6-46F6-AA50-FFBFDD79DCA0}">
      <dgm:prSet/>
      <dgm:spPr/>
      <dgm:t>
        <a:bodyPr/>
        <a:lstStyle/>
        <a:p>
          <a:endParaRPr lang="it-IT"/>
        </a:p>
      </dgm:t>
    </dgm:pt>
    <dgm:pt modelId="{2505DAB3-F258-4319-980A-DB5344505260}" type="sibTrans" cxnId="{E038B544-A5C6-46F6-AA50-FFBFDD79DCA0}">
      <dgm:prSet/>
      <dgm:spPr/>
      <dgm:t>
        <a:bodyPr/>
        <a:lstStyle/>
        <a:p>
          <a:endParaRPr lang="it-IT"/>
        </a:p>
      </dgm:t>
    </dgm:pt>
    <dgm:pt modelId="{CF3073C2-1EBB-42B9-B160-5799EFD87CEA}">
      <dgm:prSet phldrT="[Testo]" custT="1"/>
      <dgm:spPr/>
      <dgm:t>
        <a:bodyPr/>
        <a:lstStyle/>
        <a:p>
          <a:r>
            <a:rPr lang="it-IT" sz="2200" b="1" dirty="0"/>
            <a:t>DISTRIBUITI</a:t>
          </a:r>
        </a:p>
      </dgm:t>
    </dgm:pt>
    <dgm:pt modelId="{CA0B14DA-90BB-4C15-87F9-6C8C520DCFA3}" type="parTrans" cxnId="{70C75C04-4539-49BB-9590-851FF48DC709}">
      <dgm:prSet/>
      <dgm:spPr/>
      <dgm:t>
        <a:bodyPr/>
        <a:lstStyle/>
        <a:p>
          <a:endParaRPr lang="it-IT"/>
        </a:p>
      </dgm:t>
    </dgm:pt>
    <dgm:pt modelId="{3F15F37E-3E05-4174-B8CD-B894740B1B03}" type="sibTrans" cxnId="{70C75C04-4539-49BB-9590-851FF48DC709}">
      <dgm:prSet/>
      <dgm:spPr/>
      <dgm:t>
        <a:bodyPr/>
        <a:lstStyle/>
        <a:p>
          <a:endParaRPr lang="it-IT"/>
        </a:p>
      </dgm:t>
    </dgm:pt>
    <dgm:pt modelId="{528EB777-0777-41C6-B4EE-8729A3588191}" type="pres">
      <dgm:prSet presAssocID="{C108EF5D-B227-4B90-A738-D65285232CD4}" presName="hierChild1" presStyleCnt="0">
        <dgm:presLayoutVars>
          <dgm:orgChart val="1"/>
          <dgm:chPref val="1"/>
          <dgm:dir/>
          <dgm:animOne val="branch"/>
          <dgm:animLvl val="lvl"/>
          <dgm:resizeHandles/>
        </dgm:presLayoutVars>
      </dgm:prSet>
      <dgm:spPr/>
    </dgm:pt>
    <dgm:pt modelId="{D9051D4C-AD93-4FC6-93C1-4480F887A80E}" type="pres">
      <dgm:prSet presAssocID="{624FB85D-5F83-4FE1-AF5F-05E011D6678B}" presName="hierRoot1" presStyleCnt="0">
        <dgm:presLayoutVars>
          <dgm:hierBranch val="init"/>
        </dgm:presLayoutVars>
      </dgm:prSet>
      <dgm:spPr/>
    </dgm:pt>
    <dgm:pt modelId="{7BA7133D-6B4A-4C23-A997-0A71ACF4B6B5}" type="pres">
      <dgm:prSet presAssocID="{624FB85D-5F83-4FE1-AF5F-05E011D6678B}" presName="rootComposite1" presStyleCnt="0"/>
      <dgm:spPr/>
    </dgm:pt>
    <dgm:pt modelId="{D64AE13D-D39E-4357-A328-DCACF1B93DD3}" type="pres">
      <dgm:prSet presAssocID="{624FB85D-5F83-4FE1-AF5F-05E011D6678B}" presName="rootText1" presStyleLbl="node0" presStyleIdx="0" presStyleCnt="3" custScaleX="151862" custScaleY="74143" custLinFactNeighborY="0">
        <dgm:presLayoutVars>
          <dgm:chPref val="3"/>
        </dgm:presLayoutVars>
      </dgm:prSet>
      <dgm:spPr/>
    </dgm:pt>
    <dgm:pt modelId="{1B6632CC-E9D5-4C6D-B43D-CAB8F9FE332F}" type="pres">
      <dgm:prSet presAssocID="{624FB85D-5F83-4FE1-AF5F-05E011D6678B}" presName="rootConnector1" presStyleLbl="node1" presStyleIdx="0" presStyleCnt="0"/>
      <dgm:spPr/>
    </dgm:pt>
    <dgm:pt modelId="{EBA94D43-2C8B-4BD3-A2CE-6B12B4E81FD1}" type="pres">
      <dgm:prSet presAssocID="{624FB85D-5F83-4FE1-AF5F-05E011D6678B}" presName="hierChild2" presStyleCnt="0"/>
      <dgm:spPr/>
    </dgm:pt>
    <dgm:pt modelId="{A245B1F3-16A2-4476-B86B-5EB94A94C627}" type="pres">
      <dgm:prSet presAssocID="{624FB85D-5F83-4FE1-AF5F-05E011D6678B}" presName="hierChild3" presStyleCnt="0"/>
      <dgm:spPr/>
    </dgm:pt>
    <dgm:pt modelId="{97F62EAE-8BD3-487A-8D60-1EE86BDC9EA3}" type="pres">
      <dgm:prSet presAssocID="{11195825-4709-4AD4-8C0D-4FC124B826CE}" presName="hierRoot1" presStyleCnt="0">
        <dgm:presLayoutVars>
          <dgm:hierBranch val="init"/>
        </dgm:presLayoutVars>
      </dgm:prSet>
      <dgm:spPr/>
    </dgm:pt>
    <dgm:pt modelId="{2740BCFE-4B0B-4FBA-BAA7-8E9ED13F629A}" type="pres">
      <dgm:prSet presAssocID="{11195825-4709-4AD4-8C0D-4FC124B826CE}" presName="rootComposite1" presStyleCnt="0"/>
      <dgm:spPr/>
    </dgm:pt>
    <dgm:pt modelId="{38AF9018-0042-426D-B3A2-5C07C5CF77B1}" type="pres">
      <dgm:prSet presAssocID="{11195825-4709-4AD4-8C0D-4FC124B826CE}" presName="rootText1" presStyleLbl="node0" presStyleIdx="1" presStyleCnt="3" custScaleX="151862" custScaleY="74143">
        <dgm:presLayoutVars>
          <dgm:chPref val="3"/>
        </dgm:presLayoutVars>
      </dgm:prSet>
      <dgm:spPr/>
    </dgm:pt>
    <dgm:pt modelId="{7474A636-2092-4694-85F6-258EFE310DDE}" type="pres">
      <dgm:prSet presAssocID="{11195825-4709-4AD4-8C0D-4FC124B826CE}" presName="rootConnector1" presStyleLbl="node1" presStyleIdx="0" presStyleCnt="0"/>
      <dgm:spPr/>
    </dgm:pt>
    <dgm:pt modelId="{9F67D874-93D6-4A96-B646-E2EBD46667B8}" type="pres">
      <dgm:prSet presAssocID="{11195825-4709-4AD4-8C0D-4FC124B826CE}" presName="hierChild2" presStyleCnt="0"/>
      <dgm:spPr/>
    </dgm:pt>
    <dgm:pt modelId="{7B07EBC2-5197-400E-99FD-F4FCB1CD0B28}" type="pres">
      <dgm:prSet presAssocID="{11195825-4709-4AD4-8C0D-4FC124B826CE}" presName="hierChild3" presStyleCnt="0"/>
      <dgm:spPr/>
    </dgm:pt>
    <dgm:pt modelId="{41C44063-594B-463A-AB91-16A66844BB0D}" type="pres">
      <dgm:prSet presAssocID="{CF3073C2-1EBB-42B9-B160-5799EFD87CEA}" presName="hierRoot1" presStyleCnt="0">
        <dgm:presLayoutVars>
          <dgm:hierBranch val="init"/>
        </dgm:presLayoutVars>
      </dgm:prSet>
      <dgm:spPr/>
    </dgm:pt>
    <dgm:pt modelId="{66244BA4-D26E-4B36-B4A2-8537032082A9}" type="pres">
      <dgm:prSet presAssocID="{CF3073C2-1EBB-42B9-B160-5799EFD87CEA}" presName="rootComposite1" presStyleCnt="0"/>
      <dgm:spPr/>
    </dgm:pt>
    <dgm:pt modelId="{88A1BE2F-EB39-498C-B1A8-FD8E08B62B95}" type="pres">
      <dgm:prSet presAssocID="{CF3073C2-1EBB-42B9-B160-5799EFD87CEA}" presName="rootText1" presStyleLbl="node0" presStyleIdx="2" presStyleCnt="3" custScaleX="151862" custScaleY="74143">
        <dgm:presLayoutVars>
          <dgm:chPref val="3"/>
        </dgm:presLayoutVars>
      </dgm:prSet>
      <dgm:spPr/>
    </dgm:pt>
    <dgm:pt modelId="{38B33F36-1612-4A21-9DD9-D8736467E27C}" type="pres">
      <dgm:prSet presAssocID="{CF3073C2-1EBB-42B9-B160-5799EFD87CEA}" presName="rootConnector1" presStyleLbl="node1" presStyleIdx="0" presStyleCnt="0"/>
      <dgm:spPr/>
    </dgm:pt>
    <dgm:pt modelId="{B3B39060-E879-42D6-8D04-B08FCBB62ECB}" type="pres">
      <dgm:prSet presAssocID="{CF3073C2-1EBB-42B9-B160-5799EFD87CEA}" presName="hierChild2" presStyleCnt="0"/>
      <dgm:spPr/>
    </dgm:pt>
    <dgm:pt modelId="{BF9631A9-61EF-4EED-8066-BAC1C7DDFAB1}" type="pres">
      <dgm:prSet presAssocID="{CF3073C2-1EBB-42B9-B160-5799EFD87CEA}" presName="hierChild3" presStyleCnt="0"/>
      <dgm:spPr/>
    </dgm:pt>
  </dgm:ptLst>
  <dgm:cxnLst>
    <dgm:cxn modelId="{6D785D69-1665-4A69-BD29-928D3B7B7825}" type="presOf" srcId="{C108EF5D-B227-4B90-A738-D65285232CD4}" destId="{528EB777-0777-41C6-B4EE-8729A3588191}" srcOrd="0" destOrd="0" presId="urn:microsoft.com/office/officeart/2005/8/layout/orgChart1"/>
    <dgm:cxn modelId="{3221186F-70F8-4F3E-B010-C86086130B64}" type="presOf" srcId="{624FB85D-5F83-4FE1-AF5F-05E011D6678B}" destId="{D64AE13D-D39E-4357-A328-DCACF1B93DD3}" srcOrd="0" destOrd="0" presId="urn:microsoft.com/office/officeart/2005/8/layout/orgChart1"/>
    <dgm:cxn modelId="{70C75C04-4539-49BB-9590-851FF48DC709}" srcId="{C108EF5D-B227-4B90-A738-D65285232CD4}" destId="{CF3073C2-1EBB-42B9-B160-5799EFD87CEA}" srcOrd="2" destOrd="0" parTransId="{CA0B14DA-90BB-4C15-87F9-6C8C520DCFA3}" sibTransId="{3F15F37E-3E05-4174-B8CD-B894740B1B03}"/>
    <dgm:cxn modelId="{71D89E79-04E8-4B55-8FE9-9F837996886E}" srcId="{C108EF5D-B227-4B90-A738-D65285232CD4}" destId="{624FB85D-5F83-4FE1-AF5F-05E011D6678B}" srcOrd="0" destOrd="0" parTransId="{1291466E-5E36-4E9B-8C41-C903BCE6F6C1}" sibTransId="{7EA80035-AD89-4F75-ABB6-BB6214EE7935}"/>
    <dgm:cxn modelId="{849C10E6-B9A2-4057-ABF1-45E6FDC41049}" type="presOf" srcId="{11195825-4709-4AD4-8C0D-4FC124B826CE}" destId="{7474A636-2092-4694-85F6-258EFE310DDE}" srcOrd="1" destOrd="0" presId="urn:microsoft.com/office/officeart/2005/8/layout/orgChart1"/>
    <dgm:cxn modelId="{465BA248-B47E-403C-ABF5-3490F701D1CD}" type="presOf" srcId="{CF3073C2-1EBB-42B9-B160-5799EFD87CEA}" destId="{38B33F36-1612-4A21-9DD9-D8736467E27C}" srcOrd="1" destOrd="0" presId="urn:microsoft.com/office/officeart/2005/8/layout/orgChart1"/>
    <dgm:cxn modelId="{E038B544-A5C6-46F6-AA50-FFBFDD79DCA0}" srcId="{C108EF5D-B227-4B90-A738-D65285232CD4}" destId="{11195825-4709-4AD4-8C0D-4FC124B826CE}" srcOrd="1" destOrd="0" parTransId="{3383C83C-43E0-405F-A836-14C5A1874C29}" sibTransId="{2505DAB3-F258-4319-980A-DB5344505260}"/>
    <dgm:cxn modelId="{589A93F2-0289-40BC-8B30-3B2CE81DEE39}" type="presOf" srcId="{11195825-4709-4AD4-8C0D-4FC124B826CE}" destId="{38AF9018-0042-426D-B3A2-5C07C5CF77B1}" srcOrd="0" destOrd="0" presId="urn:microsoft.com/office/officeart/2005/8/layout/orgChart1"/>
    <dgm:cxn modelId="{EEC5BD97-9FDD-4FF9-8F21-1F6E455EB34F}" type="presOf" srcId="{CF3073C2-1EBB-42B9-B160-5799EFD87CEA}" destId="{88A1BE2F-EB39-498C-B1A8-FD8E08B62B95}" srcOrd="0" destOrd="0" presId="urn:microsoft.com/office/officeart/2005/8/layout/orgChart1"/>
    <dgm:cxn modelId="{386F6A4F-AF05-43D9-AAF5-04C7FF432C00}" type="presOf" srcId="{624FB85D-5F83-4FE1-AF5F-05E011D6678B}" destId="{1B6632CC-E9D5-4C6D-B43D-CAB8F9FE332F}" srcOrd="1" destOrd="0" presId="urn:microsoft.com/office/officeart/2005/8/layout/orgChart1"/>
    <dgm:cxn modelId="{44CE450E-9013-4BA4-92CA-862DF2BE987E}" type="presParOf" srcId="{528EB777-0777-41C6-B4EE-8729A3588191}" destId="{D9051D4C-AD93-4FC6-93C1-4480F887A80E}" srcOrd="0" destOrd="0" presId="urn:microsoft.com/office/officeart/2005/8/layout/orgChart1"/>
    <dgm:cxn modelId="{D9BF139A-6B15-4072-806B-0F7380F8CB24}" type="presParOf" srcId="{D9051D4C-AD93-4FC6-93C1-4480F887A80E}" destId="{7BA7133D-6B4A-4C23-A997-0A71ACF4B6B5}" srcOrd="0" destOrd="0" presId="urn:microsoft.com/office/officeart/2005/8/layout/orgChart1"/>
    <dgm:cxn modelId="{ECFF1555-7A16-432D-9634-81D7A3E5A676}" type="presParOf" srcId="{7BA7133D-6B4A-4C23-A997-0A71ACF4B6B5}" destId="{D64AE13D-D39E-4357-A328-DCACF1B93DD3}" srcOrd="0" destOrd="0" presId="urn:microsoft.com/office/officeart/2005/8/layout/orgChart1"/>
    <dgm:cxn modelId="{2DF54E4C-50D5-4C28-9510-D5EB151CFEDE}" type="presParOf" srcId="{7BA7133D-6B4A-4C23-A997-0A71ACF4B6B5}" destId="{1B6632CC-E9D5-4C6D-B43D-CAB8F9FE332F}" srcOrd="1" destOrd="0" presId="urn:microsoft.com/office/officeart/2005/8/layout/orgChart1"/>
    <dgm:cxn modelId="{251C1851-66C7-41F7-BCA4-6F9D1E04B9DD}" type="presParOf" srcId="{D9051D4C-AD93-4FC6-93C1-4480F887A80E}" destId="{EBA94D43-2C8B-4BD3-A2CE-6B12B4E81FD1}" srcOrd="1" destOrd="0" presId="urn:microsoft.com/office/officeart/2005/8/layout/orgChart1"/>
    <dgm:cxn modelId="{DEFCCC6D-615E-4698-9EAC-845975BB2C97}" type="presParOf" srcId="{D9051D4C-AD93-4FC6-93C1-4480F887A80E}" destId="{A245B1F3-16A2-4476-B86B-5EB94A94C627}" srcOrd="2" destOrd="0" presId="urn:microsoft.com/office/officeart/2005/8/layout/orgChart1"/>
    <dgm:cxn modelId="{1A77CF36-4384-4225-BE7B-C76CE42DB74C}" type="presParOf" srcId="{528EB777-0777-41C6-B4EE-8729A3588191}" destId="{97F62EAE-8BD3-487A-8D60-1EE86BDC9EA3}" srcOrd="1" destOrd="0" presId="urn:microsoft.com/office/officeart/2005/8/layout/orgChart1"/>
    <dgm:cxn modelId="{B4BAE838-5DDE-41C8-BF2F-705EE4016EAB}" type="presParOf" srcId="{97F62EAE-8BD3-487A-8D60-1EE86BDC9EA3}" destId="{2740BCFE-4B0B-4FBA-BAA7-8E9ED13F629A}" srcOrd="0" destOrd="0" presId="urn:microsoft.com/office/officeart/2005/8/layout/orgChart1"/>
    <dgm:cxn modelId="{47146FC4-57BA-444C-9F10-E65E3FF9AC3A}" type="presParOf" srcId="{2740BCFE-4B0B-4FBA-BAA7-8E9ED13F629A}" destId="{38AF9018-0042-426D-B3A2-5C07C5CF77B1}" srcOrd="0" destOrd="0" presId="urn:microsoft.com/office/officeart/2005/8/layout/orgChart1"/>
    <dgm:cxn modelId="{78341077-166F-458E-8F1C-BE4E2351C4DD}" type="presParOf" srcId="{2740BCFE-4B0B-4FBA-BAA7-8E9ED13F629A}" destId="{7474A636-2092-4694-85F6-258EFE310DDE}" srcOrd="1" destOrd="0" presId="urn:microsoft.com/office/officeart/2005/8/layout/orgChart1"/>
    <dgm:cxn modelId="{D76DD360-2789-42DF-9A78-68C28A6589E5}" type="presParOf" srcId="{97F62EAE-8BD3-487A-8D60-1EE86BDC9EA3}" destId="{9F67D874-93D6-4A96-B646-E2EBD46667B8}" srcOrd="1" destOrd="0" presId="urn:microsoft.com/office/officeart/2005/8/layout/orgChart1"/>
    <dgm:cxn modelId="{79E50C99-B438-421A-A126-C6EBE05C7094}" type="presParOf" srcId="{97F62EAE-8BD3-487A-8D60-1EE86BDC9EA3}" destId="{7B07EBC2-5197-400E-99FD-F4FCB1CD0B28}" srcOrd="2" destOrd="0" presId="urn:microsoft.com/office/officeart/2005/8/layout/orgChart1"/>
    <dgm:cxn modelId="{8CAAA5F3-E161-4FE7-AAC1-0192C41DB51D}" type="presParOf" srcId="{528EB777-0777-41C6-B4EE-8729A3588191}" destId="{41C44063-594B-463A-AB91-16A66844BB0D}" srcOrd="2" destOrd="0" presId="urn:microsoft.com/office/officeart/2005/8/layout/orgChart1"/>
    <dgm:cxn modelId="{0C8E829F-4F61-481D-8406-E137E6EB8EB0}" type="presParOf" srcId="{41C44063-594B-463A-AB91-16A66844BB0D}" destId="{66244BA4-D26E-4B36-B4A2-8537032082A9}" srcOrd="0" destOrd="0" presId="urn:microsoft.com/office/officeart/2005/8/layout/orgChart1"/>
    <dgm:cxn modelId="{4A79636E-85B9-4A30-BAC9-AAD466EBD9C0}" type="presParOf" srcId="{66244BA4-D26E-4B36-B4A2-8537032082A9}" destId="{88A1BE2F-EB39-498C-B1A8-FD8E08B62B95}" srcOrd="0" destOrd="0" presId="urn:microsoft.com/office/officeart/2005/8/layout/orgChart1"/>
    <dgm:cxn modelId="{06F58C64-81E1-496A-90F4-6298B535B0F8}" type="presParOf" srcId="{66244BA4-D26E-4B36-B4A2-8537032082A9}" destId="{38B33F36-1612-4A21-9DD9-D8736467E27C}" srcOrd="1" destOrd="0" presId="urn:microsoft.com/office/officeart/2005/8/layout/orgChart1"/>
    <dgm:cxn modelId="{7B95D671-08E5-4D60-9440-0C81419D571F}" type="presParOf" srcId="{41C44063-594B-463A-AB91-16A66844BB0D}" destId="{B3B39060-E879-42D6-8D04-B08FCBB62ECB}" srcOrd="1" destOrd="0" presId="urn:microsoft.com/office/officeart/2005/8/layout/orgChart1"/>
    <dgm:cxn modelId="{B822C140-D991-4406-8F71-FD7074798CD0}" type="presParOf" srcId="{41C44063-594B-463A-AB91-16A66844BB0D}" destId="{BF9631A9-61EF-4EED-8066-BAC1C7DDFAB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785F95-E6AF-4D0D-BC42-1088345779C1}" type="doc">
      <dgm:prSet loTypeId="urn:microsoft.com/office/officeart/2005/8/layout/default" loCatId="list" qsTypeId="urn:microsoft.com/office/officeart/2005/8/quickstyle/simple1" qsCatId="simple" csTypeId="urn:microsoft.com/office/officeart/2005/8/colors/accent1_5" csCatId="accent1" phldr="1"/>
      <dgm:spPr/>
      <dgm:t>
        <a:bodyPr/>
        <a:lstStyle/>
        <a:p>
          <a:endParaRPr lang="it-IT"/>
        </a:p>
      </dgm:t>
    </dgm:pt>
    <dgm:pt modelId="{B6A4964F-58E6-44A6-80FB-61D800E5DC11}">
      <dgm:prSet phldrT="[Testo]" custT="1"/>
      <dgm:spPr>
        <a:ln>
          <a:solidFill>
            <a:srgbClr val="376092"/>
          </a:solidFill>
        </a:ln>
      </dgm:spPr>
      <dgm:t>
        <a:bodyPr/>
        <a:lstStyle/>
        <a:p>
          <a:pPr marL="90488" indent="0" defTabSz="900113">
            <a:tabLst/>
          </a:pPr>
          <a:r>
            <a:rPr lang="it-IT" sz="1500" b="1" dirty="0">
              <a:effectLst>
                <a:outerShdw blurRad="38100" dist="38100" dir="2700000" algn="tl">
                  <a:srgbClr val="000000">
                    <a:alpha val="43137"/>
                  </a:srgbClr>
                </a:outerShdw>
              </a:effectLst>
            </a:rPr>
            <a:t>Elevata sensibilità dello stimatore NLS a valori di SNR molto bassi (TAC del singolo </a:t>
          </a:r>
          <a:r>
            <a:rPr lang="it-IT" sz="1500" b="1" dirty="0" err="1">
              <a:effectLst>
                <a:outerShdw blurRad="38100" dist="38100" dir="2700000" algn="tl">
                  <a:srgbClr val="000000">
                    <a:alpha val="43137"/>
                  </a:srgbClr>
                </a:outerShdw>
              </a:effectLst>
            </a:rPr>
            <a:t>voxel</a:t>
          </a:r>
          <a:r>
            <a:rPr lang="it-IT" sz="1500" b="1" dirty="0">
              <a:effectLst>
                <a:outerShdw blurRad="38100" dist="38100" dir="2700000" algn="tl">
                  <a:srgbClr val="000000">
                    <a:alpha val="43137"/>
                  </a:srgbClr>
                </a:outerShdw>
              </a:effectLst>
            </a:rPr>
            <a:t>)</a:t>
          </a:r>
        </a:p>
      </dgm:t>
    </dgm:pt>
    <dgm:pt modelId="{3C47EBE3-FF43-49B4-BB65-940D870A76AF}" type="parTrans" cxnId="{D7CB012F-4B05-4698-A4E4-B2EF7999BCD6}">
      <dgm:prSet/>
      <dgm:spPr/>
      <dgm:t>
        <a:bodyPr/>
        <a:lstStyle/>
        <a:p>
          <a:endParaRPr lang="it-IT" sz="1500" b="1">
            <a:solidFill>
              <a:srgbClr val="376092"/>
            </a:solidFill>
            <a:effectLst>
              <a:outerShdw blurRad="38100" dist="38100" dir="2700000" algn="tl">
                <a:srgbClr val="000000">
                  <a:alpha val="43137"/>
                </a:srgbClr>
              </a:outerShdw>
            </a:effectLst>
          </a:endParaRPr>
        </a:p>
      </dgm:t>
    </dgm:pt>
    <dgm:pt modelId="{FEBBAB14-BA6A-4662-9F83-227EFC52A276}" type="sibTrans" cxnId="{D7CB012F-4B05-4698-A4E4-B2EF7999BCD6}">
      <dgm:prSet/>
      <dgm:spPr/>
      <dgm:t>
        <a:bodyPr/>
        <a:lstStyle/>
        <a:p>
          <a:endParaRPr lang="it-IT" sz="1500" b="1">
            <a:solidFill>
              <a:srgbClr val="376092"/>
            </a:solidFill>
            <a:effectLst>
              <a:outerShdw blurRad="38100" dist="38100" dir="2700000" algn="tl">
                <a:srgbClr val="000000">
                  <a:alpha val="43137"/>
                </a:srgbClr>
              </a:outerShdw>
            </a:effectLst>
          </a:endParaRPr>
        </a:p>
      </dgm:t>
    </dgm:pt>
    <dgm:pt modelId="{E2777878-697E-4D5F-A1C8-F25081A1FC99}">
      <dgm:prSet phldrT="[Testo]" custT="1"/>
      <dgm:spPr>
        <a:ln>
          <a:solidFill>
            <a:srgbClr val="376092"/>
          </a:solidFill>
        </a:ln>
      </dgm:spPr>
      <dgm:t>
        <a:bodyPr/>
        <a:lstStyle/>
        <a:p>
          <a:r>
            <a:rPr lang="it-IT" sz="1500" b="1" dirty="0">
              <a:effectLst>
                <a:outerShdw blurRad="38100" dist="38100" dir="2700000" algn="tl">
                  <a:srgbClr val="000000">
                    <a:alpha val="43137"/>
                  </a:srgbClr>
                </a:outerShdw>
              </a:effectLst>
            </a:rPr>
            <a:t>Distribuzione statistica del rumore non più di tipo </a:t>
          </a:r>
          <a:r>
            <a:rPr lang="it-IT" sz="1500" b="1" dirty="0" err="1">
              <a:effectLst>
                <a:outerShdw blurRad="38100" dist="38100" dir="2700000" algn="tl">
                  <a:srgbClr val="000000">
                    <a:alpha val="43137"/>
                  </a:srgbClr>
                </a:outerShdw>
              </a:effectLst>
            </a:rPr>
            <a:t>Poissoniano</a:t>
          </a:r>
          <a:endParaRPr lang="it-IT" sz="1500" b="1" dirty="0">
            <a:effectLst>
              <a:outerShdw blurRad="38100" dist="38100" dir="2700000" algn="tl">
                <a:srgbClr val="000000">
                  <a:alpha val="43137"/>
                </a:srgbClr>
              </a:outerShdw>
            </a:effectLst>
          </a:endParaRPr>
        </a:p>
      </dgm:t>
    </dgm:pt>
    <dgm:pt modelId="{67415687-EE6F-4E77-BC74-63AC2324B2AB}" type="parTrans" cxnId="{E3D324F5-949F-4A6C-8D8B-6304477BD558}">
      <dgm:prSet/>
      <dgm:spPr/>
      <dgm:t>
        <a:bodyPr/>
        <a:lstStyle/>
        <a:p>
          <a:endParaRPr lang="it-IT" sz="1500" b="1">
            <a:solidFill>
              <a:srgbClr val="376092"/>
            </a:solidFill>
            <a:effectLst>
              <a:outerShdw blurRad="38100" dist="38100" dir="2700000" algn="tl">
                <a:srgbClr val="000000">
                  <a:alpha val="43137"/>
                </a:srgbClr>
              </a:outerShdw>
            </a:effectLst>
          </a:endParaRPr>
        </a:p>
      </dgm:t>
    </dgm:pt>
    <dgm:pt modelId="{0B897DDD-135C-44D6-BDC0-952A9FAAC402}" type="sibTrans" cxnId="{E3D324F5-949F-4A6C-8D8B-6304477BD558}">
      <dgm:prSet/>
      <dgm:spPr/>
      <dgm:t>
        <a:bodyPr/>
        <a:lstStyle/>
        <a:p>
          <a:endParaRPr lang="it-IT" sz="1500" b="1">
            <a:solidFill>
              <a:srgbClr val="376092"/>
            </a:solidFill>
            <a:effectLst>
              <a:outerShdw blurRad="38100" dist="38100" dir="2700000" algn="tl">
                <a:srgbClr val="000000">
                  <a:alpha val="43137"/>
                </a:srgbClr>
              </a:outerShdw>
            </a:effectLst>
          </a:endParaRPr>
        </a:p>
      </dgm:t>
    </dgm:pt>
    <dgm:pt modelId="{ACA6E0F8-DC6D-42A1-9D15-3E9798FB9B97}">
      <dgm:prSet phldrT="[Testo]" custT="1"/>
      <dgm:spPr>
        <a:ln>
          <a:solidFill>
            <a:srgbClr val="376092"/>
          </a:solidFill>
        </a:ln>
      </dgm:spPr>
      <dgm:t>
        <a:bodyPr/>
        <a:lstStyle/>
        <a:p>
          <a:pPr marL="90488" indent="0" defTabSz="900113">
            <a:tabLst/>
          </a:pPr>
          <a:r>
            <a:rPr lang="it-IT" sz="1500" b="1" dirty="0">
              <a:effectLst>
                <a:outerShdw blurRad="38100" dist="38100" dir="2700000" algn="tl">
                  <a:srgbClr val="000000">
                    <a:alpha val="43137"/>
                  </a:srgbClr>
                </a:outerShdw>
              </a:effectLst>
            </a:rPr>
            <a:t>Basso SNR e alta variabilità anche nella dimensione spaziale, tra pixel adiacenti</a:t>
          </a:r>
        </a:p>
      </dgm:t>
    </dgm:pt>
    <dgm:pt modelId="{4672F799-7F4B-4BA3-887A-6EA97EC64048}" type="parTrans" cxnId="{6F37BC2C-84DA-49A8-A133-06E3D5E7A195}">
      <dgm:prSet/>
      <dgm:spPr/>
      <dgm:t>
        <a:bodyPr/>
        <a:lstStyle/>
        <a:p>
          <a:endParaRPr lang="it-IT" sz="1500"/>
        </a:p>
      </dgm:t>
    </dgm:pt>
    <dgm:pt modelId="{B82211DC-BE79-494D-86AE-1929BF95C56D}" type="sibTrans" cxnId="{6F37BC2C-84DA-49A8-A133-06E3D5E7A195}">
      <dgm:prSet/>
      <dgm:spPr/>
      <dgm:t>
        <a:bodyPr/>
        <a:lstStyle/>
        <a:p>
          <a:endParaRPr lang="it-IT" sz="1500"/>
        </a:p>
      </dgm:t>
    </dgm:pt>
    <dgm:pt modelId="{8C7D21D4-EB4F-4820-BF8D-C811A624AE00}" type="pres">
      <dgm:prSet presAssocID="{BF785F95-E6AF-4D0D-BC42-1088345779C1}" presName="diagram" presStyleCnt="0">
        <dgm:presLayoutVars>
          <dgm:dir/>
          <dgm:resizeHandles val="exact"/>
        </dgm:presLayoutVars>
      </dgm:prSet>
      <dgm:spPr/>
    </dgm:pt>
    <dgm:pt modelId="{807BA038-9270-49AF-BB4D-CD70906915B4}" type="pres">
      <dgm:prSet presAssocID="{B6A4964F-58E6-44A6-80FB-61D800E5DC11}" presName="node" presStyleLbl="node1" presStyleIdx="0" presStyleCnt="3" custLinFactNeighborX="17" custLinFactNeighborY="-7">
        <dgm:presLayoutVars>
          <dgm:bulletEnabled val="1"/>
        </dgm:presLayoutVars>
      </dgm:prSet>
      <dgm:spPr/>
    </dgm:pt>
    <dgm:pt modelId="{C48834C1-B086-4434-A3B4-48A0C4B19072}" type="pres">
      <dgm:prSet presAssocID="{FEBBAB14-BA6A-4662-9F83-227EFC52A276}" presName="sibTrans" presStyleCnt="0"/>
      <dgm:spPr/>
    </dgm:pt>
    <dgm:pt modelId="{44BBA903-5127-49FC-9C30-41733EB8C11F}" type="pres">
      <dgm:prSet presAssocID="{ACA6E0F8-DC6D-42A1-9D15-3E9798FB9B97}" presName="node" presStyleLbl="node1" presStyleIdx="1" presStyleCnt="3">
        <dgm:presLayoutVars>
          <dgm:bulletEnabled val="1"/>
        </dgm:presLayoutVars>
      </dgm:prSet>
      <dgm:spPr/>
    </dgm:pt>
    <dgm:pt modelId="{03D1585A-92C0-4F93-B5AC-EE22BE654A8E}" type="pres">
      <dgm:prSet presAssocID="{B82211DC-BE79-494D-86AE-1929BF95C56D}" presName="sibTrans" presStyleCnt="0"/>
      <dgm:spPr/>
    </dgm:pt>
    <dgm:pt modelId="{82AA13C6-65CD-48F8-846C-7C276BE3AB71}" type="pres">
      <dgm:prSet presAssocID="{E2777878-697E-4D5F-A1C8-F25081A1FC99}" presName="node" presStyleLbl="node1" presStyleIdx="2" presStyleCnt="3">
        <dgm:presLayoutVars>
          <dgm:bulletEnabled val="1"/>
        </dgm:presLayoutVars>
      </dgm:prSet>
      <dgm:spPr/>
    </dgm:pt>
  </dgm:ptLst>
  <dgm:cxnLst>
    <dgm:cxn modelId="{6F37BC2C-84DA-49A8-A133-06E3D5E7A195}" srcId="{BF785F95-E6AF-4D0D-BC42-1088345779C1}" destId="{ACA6E0F8-DC6D-42A1-9D15-3E9798FB9B97}" srcOrd="1" destOrd="0" parTransId="{4672F799-7F4B-4BA3-887A-6EA97EC64048}" sibTransId="{B82211DC-BE79-494D-86AE-1929BF95C56D}"/>
    <dgm:cxn modelId="{38513EFC-C338-49DB-A86F-C6445694E935}" type="presOf" srcId="{BF785F95-E6AF-4D0D-BC42-1088345779C1}" destId="{8C7D21D4-EB4F-4820-BF8D-C811A624AE00}" srcOrd="0" destOrd="0" presId="urn:microsoft.com/office/officeart/2005/8/layout/default"/>
    <dgm:cxn modelId="{5C8080C8-E841-44DA-81CF-D465EF44C935}" type="presOf" srcId="{E2777878-697E-4D5F-A1C8-F25081A1FC99}" destId="{82AA13C6-65CD-48F8-846C-7C276BE3AB71}" srcOrd="0" destOrd="0" presId="urn:microsoft.com/office/officeart/2005/8/layout/default"/>
    <dgm:cxn modelId="{E3D324F5-949F-4A6C-8D8B-6304477BD558}" srcId="{BF785F95-E6AF-4D0D-BC42-1088345779C1}" destId="{E2777878-697E-4D5F-A1C8-F25081A1FC99}" srcOrd="2" destOrd="0" parTransId="{67415687-EE6F-4E77-BC74-63AC2324B2AB}" sibTransId="{0B897DDD-135C-44D6-BDC0-952A9FAAC402}"/>
    <dgm:cxn modelId="{D7CB012F-4B05-4698-A4E4-B2EF7999BCD6}" srcId="{BF785F95-E6AF-4D0D-BC42-1088345779C1}" destId="{B6A4964F-58E6-44A6-80FB-61D800E5DC11}" srcOrd="0" destOrd="0" parTransId="{3C47EBE3-FF43-49B4-BB65-940D870A76AF}" sibTransId="{FEBBAB14-BA6A-4662-9F83-227EFC52A276}"/>
    <dgm:cxn modelId="{D51E599C-2A8C-4AA1-AE0F-BD3EA0F10ADC}" type="presOf" srcId="{ACA6E0F8-DC6D-42A1-9D15-3E9798FB9B97}" destId="{44BBA903-5127-49FC-9C30-41733EB8C11F}" srcOrd="0" destOrd="0" presId="urn:microsoft.com/office/officeart/2005/8/layout/default"/>
    <dgm:cxn modelId="{FC87BAC6-7C30-47A2-B1EA-BB0F546EEB26}" type="presOf" srcId="{B6A4964F-58E6-44A6-80FB-61D800E5DC11}" destId="{807BA038-9270-49AF-BB4D-CD70906915B4}" srcOrd="0" destOrd="0" presId="urn:microsoft.com/office/officeart/2005/8/layout/default"/>
    <dgm:cxn modelId="{C5130849-D25F-4D8F-A658-EF9B8580629C}" type="presParOf" srcId="{8C7D21D4-EB4F-4820-BF8D-C811A624AE00}" destId="{807BA038-9270-49AF-BB4D-CD70906915B4}" srcOrd="0" destOrd="0" presId="urn:microsoft.com/office/officeart/2005/8/layout/default"/>
    <dgm:cxn modelId="{467C9908-4828-4412-9F92-C7B0A8142C1F}" type="presParOf" srcId="{8C7D21D4-EB4F-4820-BF8D-C811A624AE00}" destId="{C48834C1-B086-4434-A3B4-48A0C4B19072}" srcOrd="1" destOrd="0" presId="urn:microsoft.com/office/officeart/2005/8/layout/default"/>
    <dgm:cxn modelId="{5E96740A-017F-4C5D-BDEC-58ED47D948D7}" type="presParOf" srcId="{8C7D21D4-EB4F-4820-BF8D-C811A624AE00}" destId="{44BBA903-5127-49FC-9C30-41733EB8C11F}" srcOrd="2" destOrd="0" presId="urn:microsoft.com/office/officeart/2005/8/layout/default"/>
    <dgm:cxn modelId="{79E740B6-D1B7-4D5F-955F-CE8895BE7C5F}" type="presParOf" srcId="{8C7D21D4-EB4F-4820-BF8D-C811A624AE00}" destId="{03D1585A-92C0-4F93-B5AC-EE22BE654A8E}" srcOrd="3" destOrd="0" presId="urn:microsoft.com/office/officeart/2005/8/layout/default"/>
    <dgm:cxn modelId="{72E36BBA-2E9D-4451-B73A-5FC8686D8CA8}" type="presParOf" srcId="{8C7D21D4-EB4F-4820-BF8D-C811A624AE00}" destId="{82AA13C6-65CD-48F8-846C-7C276BE3AB71}"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AE13D-D39E-4357-A328-DCACF1B93DD3}">
      <dsp:nvSpPr>
        <dsp:cNvPr id="0" name=""/>
        <dsp:cNvSpPr/>
      </dsp:nvSpPr>
      <dsp:spPr>
        <a:xfrm>
          <a:off x="3605" y="450540"/>
          <a:ext cx="2684860" cy="6554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b="1" kern="1200" dirty="0"/>
            <a:t>STOCASTICI</a:t>
          </a:r>
        </a:p>
      </dsp:txBody>
      <dsp:txXfrm>
        <a:off x="3605" y="450540"/>
        <a:ext cx="2684860" cy="655409"/>
      </dsp:txXfrm>
    </dsp:sp>
    <dsp:sp modelId="{38AF9018-0042-426D-B3A2-5C07C5CF77B1}">
      <dsp:nvSpPr>
        <dsp:cNvPr id="0" name=""/>
        <dsp:cNvSpPr/>
      </dsp:nvSpPr>
      <dsp:spPr>
        <a:xfrm>
          <a:off x="3059738" y="450540"/>
          <a:ext cx="2684860" cy="6554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b="1" kern="1200" dirty="0"/>
            <a:t>COMPARTIMENTALI</a:t>
          </a:r>
        </a:p>
      </dsp:txBody>
      <dsp:txXfrm>
        <a:off x="3059738" y="450540"/>
        <a:ext cx="2684860" cy="655409"/>
      </dsp:txXfrm>
    </dsp:sp>
    <dsp:sp modelId="{88A1BE2F-EB39-498C-B1A8-FD8E08B62B95}">
      <dsp:nvSpPr>
        <dsp:cNvPr id="0" name=""/>
        <dsp:cNvSpPr/>
      </dsp:nvSpPr>
      <dsp:spPr>
        <a:xfrm>
          <a:off x="6115871" y="450540"/>
          <a:ext cx="2684860" cy="65540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it-IT" sz="2200" b="1" kern="1200" dirty="0"/>
            <a:t>DISTRIBUITI</a:t>
          </a:r>
        </a:p>
      </dsp:txBody>
      <dsp:txXfrm>
        <a:off x="6115871" y="450540"/>
        <a:ext cx="2684860" cy="6554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7BA038-9270-49AF-BB4D-CD70906915B4}">
      <dsp:nvSpPr>
        <dsp:cNvPr id="0" name=""/>
        <dsp:cNvSpPr/>
      </dsp:nvSpPr>
      <dsp:spPr>
        <a:xfrm>
          <a:off x="1349771" y="487"/>
          <a:ext cx="2331640" cy="1398984"/>
        </a:xfrm>
        <a:prstGeom prst="rect">
          <a:avLst/>
        </a:prstGeom>
        <a:solidFill>
          <a:schemeClr val="accent1">
            <a:alpha val="90000"/>
            <a:hueOff val="0"/>
            <a:satOff val="0"/>
            <a:lumOff val="0"/>
            <a:alphaOff val="0"/>
          </a:schemeClr>
        </a:solidFill>
        <a:ln w="25400" cap="flat" cmpd="sng" algn="ctr">
          <a:solidFill>
            <a:srgbClr val="37609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90488" lvl="0" indent="0" algn="ctr" defTabSz="900113">
            <a:lnSpc>
              <a:spcPct val="90000"/>
            </a:lnSpc>
            <a:spcBef>
              <a:spcPct val="0"/>
            </a:spcBef>
            <a:spcAft>
              <a:spcPct val="35000"/>
            </a:spcAft>
            <a:buNone/>
            <a:tabLst/>
          </a:pPr>
          <a:r>
            <a:rPr lang="it-IT" sz="1500" b="1" kern="1200" dirty="0">
              <a:effectLst>
                <a:outerShdw blurRad="38100" dist="38100" dir="2700000" algn="tl">
                  <a:srgbClr val="000000">
                    <a:alpha val="43137"/>
                  </a:srgbClr>
                </a:outerShdw>
              </a:effectLst>
            </a:rPr>
            <a:t>Elevata sensibilità dello stimatore NLS a valori di SNR molto bassi (TAC del singolo </a:t>
          </a:r>
          <a:r>
            <a:rPr lang="it-IT" sz="1500" b="1" kern="1200" dirty="0" err="1">
              <a:effectLst>
                <a:outerShdw blurRad="38100" dist="38100" dir="2700000" algn="tl">
                  <a:srgbClr val="000000">
                    <a:alpha val="43137"/>
                  </a:srgbClr>
                </a:outerShdw>
              </a:effectLst>
            </a:rPr>
            <a:t>voxel</a:t>
          </a:r>
          <a:r>
            <a:rPr lang="it-IT" sz="1500" b="1" kern="1200" dirty="0">
              <a:effectLst>
                <a:outerShdw blurRad="38100" dist="38100" dir="2700000" algn="tl">
                  <a:srgbClr val="000000">
                    <a:alpha val="43137"/>
                  </a:srgbClr>
                </a:outerShdw>
              </a:effectLst>
            </a:rPr>
            <a:t>)</a:t>
          </a:r>
        </a:p>
      </dsp:txBody>
      <dsp:txXfrm>
        <a:off x="1349771" y="487"/>
        <a:ext cx="2331640" cy="1398984"/>
      </dsp:txXfrm>
    </dsp:sp>
    <dsp:sp modelId="{44BBA903-5127-49FC-9C30-41733EB8C11F}">
      <dsp:nvSpPr>
        <dsp:cNvPr id="0" name=""/>
        <dsp:cNvSpPr/>
      </dsp:nvSpPr>
      <dsp:spPr>
        <a:xfrm>
          <a:off x="3914179" y="585"/>
          <a:ext cx="2331640" cy="1398984"/>
        </a:xfrm>
        <a:prstGeom prst="rect">
          <a:avLst/>
        </a:prstGeom>
        <a:solidFill>
          <a:schemeClr val="accent1">
            <a:alpha val="90000"/>
            <a:hueOff val="0"/>
            <a:satOff val="0"/>
            <a:lumOff val="0"/>
            <a:alphaOff val="-20000"/>
          </a:schemeClr>
        </a:solidFill>
        <a:ln w="25400" cap="flat" cmpd="sng" algn="ctr">
          <a:solidFill>
            <a:srgbClr val="37609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90488" lvl="0" indent="0" algn="ctr" defTabSz="900113">
            <a:lnSpc>
              <a:spcPct val="90000"/>
            </a:lnSpc>
            <a:spcBef>
              <a:spcPct val="0"/>
            </a:spcBef>
            <a:spcAft>
              <a:spcPct val="35000"/>
            </a:spcAft>
            <a:buNone/>
            <a:tabLst/>
          </a:pPr>
          <a:r>
            <a:rPr lang="it-IT" sz="1500" b="1" kern="1200" dirty="0">
              <a:effectLst>
                <a:outerShdw blurRad="38100" dist="38100" dir="2700000" algn="tl">
                  <a:srgbClr val="000000">
                    <a:alpha val="43137"/>
                  </a:srgbClr>
                </a:outerShdw>
              </a:effectLst>
            </a:rPr>
            <a:t>Basso SNR e alta variabilità anche nella dimensione spaziale, tra pixel adiacenti</a:t>
          </a:r>
        </a:p>
      </dsp:txBody>
      <dsp:txXfrm>
        <a:off x="3914179" y="585"/>
        <a:ext cx="2331640" cy="1398984"/>
      </dsp:txXfrm>
    </dsp:sp>
    <dsp:sp modelId="{82AA13C6-65CD-48F8-846C-7C276BE3AB71}">
      <dsp:nvSpPr>
        <dsp:cNvPr id="0" name=""/>
        <dsp:cNvSpPr/>
      </dsp:nvSpPr>
      <dsp:spPr>
        <a:xfrm>
          <a:off x="6478984" y="585"/>
          <a:ext cx="2331640" cy="1398984"/>
        </a:xfrm>
        <a:prstGeom prst="rect">
          <a:avLst/>
        </a:prstGeom>
        <a:solidFill>
          <a:schemeClr val="accent1">
            <a:alpha val="90000"/>
            <a:hueOff val="0"/>
            <a:satOff val="0"/>
            <a:lumOff val="0"/>
            <a:alphaOff val="-40000"/>
          </a:schemeClr>
        </a:solidFill>
        <a:ln w="25400" cap="flat" cmpd="sng" algn="ctr">
          <a:solidFill>
            <a:srgbClr val="37609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it-IT" sz="1500" b="1" kern="1200" dirty="0">
              <a:effectLst>
                <a:outerShdw blurRad="38100" dist="38100" dir="2700000" algn="tl">
                  <a:srgbClr val="000000">
                    <a:alpha val="43137"/>
                  </a:srgbClr>
                </a:outerShdw>
              </a:effectLst>
            </a:rPr>
            <a:t>Distribuzione statistica del rumore non più di tipo </a:t>
          </a:r>
          <a:r>
            <a:rPr lang="it-IT" sz="1500" b="1" kern="1200" dirty="0" err="1">
              <a:effectLst>
                <a:outerShdw blurRad="38100" dist="38100" dir="2700000" algn="tl">
                  <a:srgbClr val="000000">
                    <a:alpha val="43137"/>
                  </a:srgbClr>
                </a:outerShdw>
              </a:effectLst>
            </a:rPr>
            <a:t>Poissoniano</a:t>
          </a:r>
          <a:endParaRPr lang="it-IT" sz="1500" b="1" kern="1200" dirty="0">
            <a:effectLst>
              <a:outerShdw blurRad="38100" dist="38100" dir="2700000" algn="tl">
                <a:srgbClr val="000000">
                  <a:alpha val="43137"/>
                </a:srgbClr>
              </a:outerShdw>
            </a:effectLst>
          </a:endParaRPr>
        </a:p>
      </dsp:txBody>
      <dsp:txXfrm>
        <a:off x="6478984" y="585"/>
        <a:ext cx="2331640" cy="139898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84D739-3708-4551-A6CB-15174DA617E2}" type="datetimeFigureOut">
              <a:rPr lang="en-US" smtClean="0"/>
              <a:t>12/1/2016</a:t>
            </a:fld>
            <a:endParaRPr lang="en-US"/>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5DFD59-0F5A-4A4F-843F-4E5B8D5F1817}" type="slidenum">
              <a:rPr lang="en-US" smtClean="0"/>
              <a:t>‹N›</a:t>
            </a:fld>
            <a:endParaRPr lang="en-US"/>
          </a:p>
        </p:txBody>
      </p:sp>
    </p:spTree>
    <p:extLst>
      <p:ext uri="{BB962C8B-B14F-4D97-AF65-F5344CB8AC3E}">
        <p14:creationId xmlns:p14="http://schemas.microsoft.com/office/powerpoint/2010/main" val="28165754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2</a:t>
            </a:fld>
            <a:endParaRPr lang="en-US"/>
          </a:p>
        </p:txBody>
      </p:sp>
    </p:spTree>
    <p:extLst>
      <p:ext uri="{BB962C8B-B14F-4D97-AF65-F5344CB8AC3E}">
        <p14:creationId xmlns:p14="http://schemas.microsoft.com/office/powerpoint/2010/main" val="4276191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11</a:t>
            </a:fld>
            <a:endParaRPr lang="en-US"/>
          </a:p>
        </p:txBody>
      </p:sp>
    </p:spTree>
    <p:extLst>
      <p:ext uri="{BB962C8B-B14F-4D97-AF65-F5344CB8AC3E}">
        <p14:creationId xmlns:p14="http://schemas.microsoft.com/office/powerpoint/2010/main" val="1263282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12</a:t>
            </a:fld>
            <a:endParaRPr lang="en-US"/>
          </a:p>
        </p:txBody>
      </p:sp>
    </p:spTree>
    <p:extLst>
      <p:ext uri="{BB962C8B-B14F-4D97-AF65-F5344CB8AC3E}">
        <p14:creationId xmlns:p14="http://schemas.microsoft.com/office/powerpoint/2010/main" val="2544423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13</a:t>
            </a:fld>
            <a:endParaRPr lang="en-US"/>
          </a:p>
        </p:txBody>
      </p:sp>
    </p:spTree>
    <p:extLst>
      <p:ext uri="{BB962C8B-B14F-4D97-AF65-F5344CB8AC3E}">
        <p14:creationId xmlns:p14="http://schemas.microsoft.com/office/powerpoint/2010/main" val="2115353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14</a:t>
            </a:fld>
            <a:endParaRPr lang="en-US"/>
          </a:p>
        </p:txBody>
      </p:sp>
    </p:spTree>
    <p:extLst>
      <p:ext uri="{BB962C8B-B14F-4D97-AF65-F5344CB8AC3E}">
        <p14:creationId xmlns:p14="http://schemas.microsoft.com/office/powerpoint/2010/main" val="347006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15</a:t>
            </a:fld>
            <a:endParaRPr lang="en-US"/>
          </a:p>
        </p:txBody>
      </p:sp>
    </p:spTree>
    <p:extLst>
      <p:ext uri="{BB962C8B-B14F-4D97-AF65-F5344CB8AC3E}">
        <p14:creationId xmlns:p14="http://schemas.microsoft.com/office/powerpoint/2010/main" val="2859909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Tratto centrale modelli convolutivi</a:t>
            </a:r>
          </a:p>
        </p:txBody>
      </p:sp>
      <p:sp>
        <p:nvSpPr>
          <p:cNvPr id="4" name="Segnaposto numero diapositiva 3"/>
          <p:cNvSpPr>
            <a:spLocks noGrp="1"/>
          </p:cNvSpPr>
          <p:nvPr>
            <p:ph type="sldNum" sz="quarter" idx="10"/>
          </p:nvPr>
        </p:nvSpPr>
        <p:spPr/>
        <p:txBody>
          <a:bodyPr/>
          <a:lstStyle/>
          <a:p>
            <a:fld id="{AD5DFD59-0F5A-4A4F-843F-4E5B8D5F1817}" type="slidenum">
              <a:rPr lang="en-US" smtClean="0"/>
              <a:t>16</a:t>
            </a:fld>
            <a:endParaRPr lang="en-US"/>
          </a:p>
        </p:txBody>
      </p:sp>
    </p:spTree>
    <p:extLst>
      <p:ext uri="{BB962C8B-B14F-4D97-AF65-F5344CB8AC3E}">
        <p14:creationId xmlns:p14="http://schemas.microsoft.com/office/powerpoint/2010/main" val="2870810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Tratto centrale modelli convolutivi</a:t>
            </a:r>
          </a:p>
        </p:txBody>
      </p:sp>
      <p:sp>
        <p:nvSpPr>
          <p:cNvPr id="4" name="Segnaposto numero diapositiva 3"/>
          <p:cNvSpPr>
            <a:spLocks noGrp="1"/>
          </p:cNvSpPr>
          <p:nvPr>
            <p:ph type="sldNum" sz="quarter" idx="10"/>
          </p:nvPr>
        </p:nvSpPr>
        <p:spPr/>
        <p:txBody>
          <a:bodyPr/>
          <a:lstStyle/>
          <a:p>
            <a:fld id="{AD5DFD59-0F5A-4A4F-843F-4E5B8D5F1817}" type="slidenum">
              <a:rPr lang="en-US" smtClean="0"/>
              <a:t>17</a:t>
            </a:fld>
            <a:endParaRPr lang="en-US"/>
          </a:p>
        </p:txBody>
      </p:sp>
    </p:spTree>
    <p:extLst>
      <p:ext uri="{BB962C8B-B14F-4D97-AF65-F5344CB8AC3E}">
        <p14:creationId xmlns:p14="http://schemas.microsoft.com/office/powerpoint/2010/main" val="344451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a:t>La cinetica del</a:t>
            </a:r>
            <a:r>
              <a:rPr lang="it-IT" sz="1200" baseline="0" dirty="0"/>
              <a:t> compartimento a-specifico è molto veloce, si raggiunge subito un equilibrio e non si riesce più a </a:t>
            </a:r>
            <a:r>
              <a:rPr lang="it-IT" sz="1200" baseline="0" dirty="0" err="1"/>
              <a:t>distringuere</a:t>
            </a:r>
            <a:r>
              <a:rPr lang="it-IT" sz="1200" baseline="0" dirty="0"/>
              <a:t> tra compartimento libero e a-specifico.</a:t>
            </a:r>
          </a:p>
          <a:p>
            <a:r>
              <a:rPr lang="it-IT" sz="1200" baseline="0" dirty="0"/>
              <a:t>Spesso si ignorano k5 e k6</a:t>
            </a:r>
            <a:endParaRPr lang="it-IT" sz="1200" dirty="0"/>
          </a:p>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18</a:t>
            </a:fld>
            <a:endParaRPr lang="en-US"/>
          </a:p>
        </p:txBody>
      </p:sp>
    </p:spTree>
    <p:extLst>
      <p:ext uri="{BB962C8B-B14F-4D97-AF65-F5344CB8AC3E}">
        <p14:creationId xmlns:p14="http://schemas.microsoft.com/office/powerpoint/2010/main" val="1082015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19</a:t>
            </a:fld>
            <a:endParaRPr lang="en-US"/>
          </a:p>
        </p:txBody>
      </p:sp>
    </p:spTree>
    <p:extLst>
      <p:ext uri="{BB962C8B-B14F-4D97-AF65-F5344CB8AC3E}">
        <p14:creationId xmlns:p14="http://schemas.microsoft.com/office/powerpoint/2010/main" val="323473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20</a:t>
            </a:fld>
            <a:endParaRPr lang="en-US"/>
          </a:p>
        </p:txBody>
      </p:sp>
    </p:spTree>
    <p:extLst>
      <p:ext uri="{BB962C8B-B14F-4D97-AF65-F5344CB8AC3E}">
        <p14:creationId xmlns:p14="http://schemas.microsoft.com/office/powerpoint/2010/main" val="111449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a:t>
            </a:fld>
            <a:endParaRPr lang="en-US"/>
          </a:p>
        </p:txBody>
      </p:sp>
    </p:spTree>
    <p:extLst>
      <p:ext uri="{BB962C8B-B14F-4D97-AF65-F5344CB8AC3E}">
        <p14:creationId xmlns:p14="http://schemas.microsoft.com/office/powerpoint/2010/main" val="1814287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21</a:t>
            </a:fld>
            <a:endParaRPr lang="en-US"/>
          </a:p>
        </p:txBody>
      </p:sp>
    </p:spTree>
    <p:extLst>
      <p:ext uri="{BB962C8B-B14F-4D97-AF65-F5344CB8AC3E}">
        <p14:creationId xmlns:p14="http://schemas.microsoft.com/office/powerpoint/2010/main" val="682787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Vogliamo risolvere il sistema ODE in modo da ricavare la risposta impulsiva (IRF) del sistema in presenza di un bolo di ingresso proporzionale a K1:</a:t>
            </a:r>
          </a:p>
        </p:txBody>
      </p:sp>
      <p:sp>
        <p:nvSpPr>
          <p:cNvPr id="4" name="Segnaposto numero diapositiva 3"/>
          <p:cNvSpPr>
            <a:spLocks noGrp="1"/>
          </p:cNvSpPr>
          <p:nvPr>
            <p:ph type="sldNum" sz="quarter" idx="10"/>
          </p:nvPr>
        </p:nvSpPr>
        <p:spPr/>
        <p:txBody>
          <a:bodyPr/>
          <a:lstStyle/>
          <a:p>
            <a:fld id="{AD5DFD59-0F5A-4A4F-843F-4E5B8D5F1817}" type="slidenum">
              <a:rPr lang="en-US" smtClean="0"/>
              <a:t>22</a:t>
            </a:fld>
            <a:endParaRPr lang="en-US"/>
          </a:p>
        </p:txBody>
      </p:sp>
    </p:spTree>
    <p:extLst>
      <p:ext uri="{BB962C8B-B14F-4D97-AF65-F5344CB8AC3E}">
        <p14:creationId xmlns:p14="http://schemas.microsoft.com/office/powerpoint/2010/main" val="2993651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Vogliamo risolvere il sistema ODE in modo da ricavare la risposta impulsiva (IRF) del sistema in presenza di un bolo di ingresso proporzionale a K1:</a:t>
            </a:r>
          </a:p>
        </p:txBody>
      </p:sp>
      <p:sp>
        <p:nvSpPr>
          <p:cNvPr id="4" name="Segnaposto numero diapositiva 3"/>
          <p:cNvSpPr>
            <a:spLocks noGrp="1"/>
          </p:cNvSpPr>
          <p:nvPr>
            <p:ph type="sldNum" sz="quarter" idx="10"/>
          </p:nvPr>
        </p:nvSpPr>
        <p:spPr/>
        <p:txBody>
          <a:bodyPr/>
          <a:lstStyle/>
          <a:p>
            <a:fld id="{AD5DFD59-0F5A-4A4F-843F-4E5B8D5F1817}" type="slidenum">
              <a:rPr lang="en-US" smtClean="0"/>
              <a:t>23</a:t>
            </a:fld>
            <a:endParaRPr lang="en-US"/>
          </a:p>
        </p:txBody>
      </p:sp>
    </p:spTree>
    <p:extLst>
      <p:ext uri="{BB962C8B-B14F-4D97-AF65-F5344CB8AC3E}">
        <p14:creationId xmlns:p14="http://schemas.microsoft.com/office/powerpoint/2010/main" val="2387408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Vogliamo risolvere il sistema ODE in modo da ricavare la risposta impulsiva (IRF) del sistema in presenza di un bolo di ingresso proporzionale a K1:</a:t>
            </a:r>
          </a:p>
        </p:txBody>
      </p:sp>
      <p:sp>
        <p:nvSpPr>
          <p:cNvPr id="4" name="Segnaposto numero diapositiva 3"/>
          <p:cNvSpPr>
            <a:spLocks noGrp="1"/>
          </p:cNvSpPr>
          <p:nvPr>
            <p:ph type="sldNum" sz="quarter" idx="10"/>
          </p:nvPr>
        </p:nvSpPr>
        <p:spPr/>
        <p:txBody>
          <a:bodyPr/>
          <a:lstStyle/>
          <a:p>
            <a:fld id="{AD5DFD59-0F5A-4A4F-843F-4E5B8D5F1817}" type="slidenum">
              <a:rPr lang="en-US" smtClean="0"/>
              <a:t>24</a:t>
            </a:fld>
            <a:endParaRPr lang="en-US"/>
          </a:p>
        </p:txBody>
      </p:sp>
    </p:spTree>
    <p:extLst>
      <p:ext uri="{BB962C8B-B14F-4D97-AF65-F5344CB8AC3E}">
        <p14:creationId xmlns:p14="http://schemas.microsoft.com/office/powerpoint/2010/main" val="40282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Vogliamo risolvere il sistema ODE in modo da ricavare la risposta impulsiva (IRF) del sistema in presenza di un bolo di ingresso proporzionale a K1:</a:t>
            </a:r>
          </a:p>
        </p:txBody>
      </p:sp>
      <p:sp>
        <p:nvSpPr>
          <p:cNvPr id="4" name="Segnaposto numero diapositiva 3"/>
          <p:cNvSpPr>
            <a:spLocks noGrp="1"/>
          </p:cNvSpPr>
          <p:nvPr>
            <p:ph type="sldNum" sz="quarter" idx="10"/>
          </p:nvPr>
        </p:nvSpPr>
        <p:spPr/>
        <p:txBody>
          <a:bodyPr/>
          <a:lstStyle/>
          <a:p>
            <a:fld id="{AD5DFD59-0F5A-4A4F-843F-4E5B8D5F1817}" type="slidenum">
              <a:rPr lang="en-US" smtClean="0"/>
              <a:t>25</a:t>
            </a:fld>
            <a:endParaRPr lang="en-US"/>
          </a:p>
        </p:txBody>
      </p:sp>
    </p:spTree>
    <p:extLst>
      <p:ext uri="{BB962C8B-B14F-4D97-AF65-F5344CB8AC3E}">
        <p14:creationId xmlns:p14="http://schemas.microsoft.com/office/powerpoint/2010/main" val="2958001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Vogliamo risolvere il sistema ODE in modo da ricavare la risposta impulsiva (IRF) del sistema in presenza di un bolo di ingresso proporzionale a K1:</a:t>
            </a:r>
          </a:p>
        </p:txBody>
      </p:sp>
      <p:sp>
        <p:nvSpPr>
          <p:cNvPr id="4" name="Segnaposto numero diapositiva 3"/>
          <p:cNvSpPr>
            <a:spLocks noGrp="1"/>
          </p:cNvSpPr>
          <p:nvPr>
            <p:ph type="sldNum" sz="quarter" idx="10"/>
          </p:nvPr>
        </p:nvSpPr>
        <p:spPr/>
        <p:txBody>
          <a:bodyPr/>
          <a:lstStyle/>
          <a:p>
            <a:fld id="{AD5DFD59-0F5A-4A4F-843F-4E5B8D5F1817}" type="slidenum">
              <a:rPr lang="en-US" smtClean="0"/>
              <a:t>26</a:t>
            </a:fld>
            <a:endParaRPr lang="en-US"/>
          </a:p>
        </p:txBody>
      </p:sp>
    </p:spTree>
    <p:extLst>
      <p:ext uri="{BB962C8B-B14F-4D97-AF65-F5344CB8AC3E}">
        <p14:creationId xmlns:p14="http://schemas.microsoft.com/office/powerpoint/2010/main" val="121409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27</a:t>
            </a:fld>
            <a:endParaRPr lang="en-US"/>
          </a:p>
        </p:txBody>
      </p:sp>
    </p:spTree>
    <p:extLst>
      <p:ext uri="{BB962C8B-B14F-4D97-AF65-F5344CB8AC3E}">
        <p14:creationId xmlns:p14="http://schemas.microsoft.com/office/powerpoint/2010/main" val="3706683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28</a:t>
            </a:fld>
            <a:endParaRPr lang="en-US"/>
          </a:p>
        </p:txBody>
      </p:sp>
    </p:spTree>
    <p:extLst>
      <p:ext uri="{BB962C8B-B14F-4D97-AF65-F5344CB8AC3E}">
        <p14:creationId xmlns:p14="http://schemas.microsoft.com/office/powerpoint/2010/main" val="2401827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29</a:t>
            </a:fld>
            <a:endParaRPr lang="en-US"/>
          </a:p>
        </p:txBody>
      </p:sp>
    </p:spTree>
    <p:extLst>
      <p:ext uri="{BB962C8B-B14F-4D97-AF65-F5344CB8AC3E}">
        <p14:creationId xmlns:p14="http://schemas.microsoft.com/office/powerpoint/2010/main" val="14552151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30</a:t>
            </a:fld>
            <a:endParaRPr lang="en-US"/>
          </a:p>
        </p:txBody>
      </p:sp>
    </p:spTree>
    <p:extLst>
      <p:ext uri="{BB962C8B-B14F-4D97-AF65-F5344CB8AC3E}">
        <p14:creationId xmlns:p14="http://schemas.microsoft.com/office/powerpoint/2010/main" val="334583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4</a:t>
            </a:fld>
            <a:endParaRPr lang="en-US"/>
          </a:p>
        </p:txBody>
      </p:sp>
    </p:spTree>
    <p:extLst>
      <p:ext uri="{BB962C8B-B14F-4D97-AF65-F5344CB8AC3E}">
        <p14:creationId xmlns:p14="http://schemas.microsoft.com/office/powerpoint/2010/main" val="3033847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tissue response is a sum of the individual  responses to each bolus input. The responses are scaled in magnitude and shifted in time to match each </a:t>
            </a:r>
            <a:r>
              <a:rPr lang="it-IT" sz="1200" b="0" i="0" u="none" strike="noStrike" kern="1200" baseline="0" dirty="0" err="1">
                <a:solidFill>
                  <a:schemeClr val="tx1"/>
                </a:solidFill>
                <a:latin typeface="+mn-lt"/>
                <a:ea typeface="+mn-ea"/>
                <a:cs typeface="+mn-cs"/>
              </a:rPr>
              <a:t>bolus</a:t>
            </a:r>
            <a:r>
              <a:rPr lang="it-IT" sz="1200" b="0" i="0" u="none" strike="noStrike" kern="1200" baseline="0" dirty="0">
                <a:solidFill>
                  <a:schemeClr val="tx1"/>
                </a:solidFill>
                <a:latin typeface="+mn-lt"/>
                <a:ea typeface="+mn-ea"/>
                <a:cs typeface="+mn-cs"/>
              </a:rPr>
              <a:t> input.</a:t>
            </a: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31</a:t>
            </a:fld>
            <a:endParaRPr lang="en-US"/>
          </a:p>
        </p:txBody>
      </p:sp>
    </p:spTree>
    <p:extLst>
      <p:ext uri="{BB962C8B-B14F-4D97-AF65-F5344CB8AC3E}">
        <p14:creationId xmlns:p14="http://schemas.microsoft.com/office/powerpoint/2010/main" val="348012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32</a:t>
            </a:fld>
            <a:endParaRPr lang="en-US"/>
          </a:p>
        </p:txBody>
      </p:sp>
    </p:spTree>
    <p:extLst>
      <p:ext uri="{BB962C8B-B14F-4D97-AF65-F5344CB8AC3E}">
        <p14:creationId xmlns:p14="http://schemas.microsoft.com/office/powerpoint/2010/main" val="346536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33</a:t>
            </a:fld>
            <a:endParaRPr lang="en-US"/>
          </a:p>
        </p:txBody>
      </p:sp>
    </p:spTree>
    <p:extLst>
      <p:ext uri="{BB962C8B-B14F-4D97-AF65-F5344CB8AC3E}">
        <p14:creationId xmlns:p14="http://schemas.microsoft.com/office/powerpoint/2010/main" val="321512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34</a:t>
            </a:fld>
            <a:endParaRPr lang="en-US"/>
          </a:p>
        </p:txBody>
      </p:sp>
    </p:spTree>
    <p:extLst>
      <p:ext uri="{BB962C8B-B14F-4D97-AF65-F5344CB8AC3E}">
        <p14:creationId xmlns:p14="http://schemas.microsoft.com/office/powerpoint/2010/main" val="1050360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35</a:t>
            </a:fld>
            <a:endParaRPr lang="en-US"/>
          </a:p>
        </p:txBody>
      </p:sp>
    </p:spTree>
    <p:extLst>
      <p:ext uri="{BB962C8B-B14F-4D97-AF65-F5344CB8AC3E}">
        <p14:creationId xmlns:p14="http://schemas.microsoft.com/office/powerpoint/2010/main" val="121060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Una </a:t>
            </a:r>
            <a:r>
              <a:rPr lang="en-US" sz="1200" b="0" i="0" u="none" strike="noStrike" kern="1200" baseline="0" dirty="0" err="1">
                <a:solidFill>
                  <a:schemeClr val="tx1"/>
                </a:solidFill>
                <a:latin typeface="+mn-lt"/>
                <a:ea typeface="+mn-ea"/>
                <a:cs typeface="+mn-cs"/>
              </a:rPr>
              <a:t>volta</a:t>
            </a:r>
            <a:r>
              <a:rPr lang="en-US" sz="1200" b="0" i="0" u="none" strike="noStrike" kern="1200" baseline="0" dirty="0">
                <a:solidFill>
                  <a:schemeClr val="tx1"/>
                </a:solidFill>
                <a:latin typeface="+mn-lt"/>
                <a:ea typeface="+mn-ea"/>
                <a:cs typeface="+mn-cs"/>
              </a:rPr>
              <a:t> definite la </a:t>
            </a:r>
            <a:r>
              <a:rPr lang="en-US" sz="1200" b="0" i="0" u="none" strike="noStrike" kern="1200" baseline="0" dirty="0" err="1">
                <a:solidFill>
                  <a:schemeClr val="tx1"/>
                </a:solidFill>
                <a:latin typeface="+mn-lt"/>
                <a:ea typeface="+mn-ea"/>
                <a:cs typeface="+mn-cs"/>
              </a:rPr>
              <a:t>funzione</a:t>
            </a:r>
            <a:r>
              <a:rPr lang="en-US" sz="1200" b="0" i="0" u="none" strike="noStrike" kern="1200" baseline="0" dirty="0">
                <a:solidFill>
                  <a:schemeClr val="tx1"/>
                </a:solidFill>
                <a:latin typeface="+mn-lt"/>
                <a:ea typeface="+mn-ea"/>
                <a:cs typeface="+mn-cs"/>
              </a:rPr>
              <a:t> di </a:t>
            </a:r>
            <a:r>
              <a:rPr lang="en-US" sz="1200" b="0" i="0" u="none" strike="noStrike" kern="1200" baseline="0" dirty="0" err="1">
                <a:solidFill>
                  <a:schemeClr val="tx1"/>
                </a:solidFill>
                <a:latin typeface="+mn-lt"/>
                <a:ea typeface="+mn-ea"/>
                <a:cs typeface="+mn-cs"/>
              </a:rPr>
              <a:t>ottimizzazione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resta</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scegliere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l’algoritmo</a:t>
            </a:r>
            <a:r>
              <a:rPr lang="en-US" sz="1200" b="0" i="0" u="none" strike="noStrike" kern="1200" baseline="0" dirty="0">
                <a:solidFill>
                  <a:schemeClr val="tx1"/>
                </a:solidFill>
                <a:latin typeface="+mn-lt"/>
                <a:ea typeface="+mn-ea"/>
                <a:cs typeface="+mn-cs"/>
              </a:rPr>
              <a:t> con cui </a:t>
            </a:r>
            <a:r>
              <a:rPr lang="en-US" sz="1200" b="0" i="0" u="none" strike="noStrike" kern="1200" baseline="0" dirty="0" err="1">
                <a:solidFill>
                  <a:schemeClr val="tx1"/>
                </a:solidFill>
                <a:latin typeface="+mn-lt"/>
                <a:ea typeface="+mn-ea"/>
                <a:cs typeface="+mn-cs"/>
              </a:rPr>
              <a:t>ricercare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il</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valore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ottimo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parametri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tramite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minimizzazione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della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funzione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costo</a:t>
            </a:r>
            <a:r>
              <a:rPr lang="en-US" sz="1200" b="0" i="0" u="none" strike="noStrike" kern="1200" baseline="0" dirty="0">
                <a:solidFill>
                  <a:schemeClr val="tx1"/>
                </a:solidFill>
                <a:latin typeface="+mn-lt"/>
                <a:ea typeface="+mn-ea"/>
                <a:cs typeface="+mn-cs"/>
              </a:rPr>
              <a:t>. </a:t>
            </a:r>
          </a:p>
          <a:p>
            <a:r>
              <a:rPr lang="en-US" sz="1200" b="0" i="0" u="none" strike="noStrike" kern="1200" baseline="0" dirty="0" err="1">
                <a:solidFill>
                  <a:schemeClr val="tx1"/>
                </a:solidFill>
                <a:latin typeface="+mn-lt"/>
                <a:ea typeface="+mn-ea"/>
                <a:cs typeface="+mn-cs"/>
              </a:rPr>
              <a:t>Nel</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caso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modelli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compartimentali</a:t>
            </a:r>
            <a:r>
              <a:rPr lang="en-US" sz="1200" b="0" i="0" u="none" strike="noStrike" kern="1200" baseline="0" dirty="0">
                <a:solidFill>
                  <a:schemeClr val="tx1"/>
                </a:solidFill>
                <a:latin typeface="+mn-lt"/>
                <a:ea typeface="+mn-ea"/>
                <a:cs typeface="+mn-cs"/>
              </a:rPr>
              <a:t> non </a:t>
            </a:r>
            <a:r>
              <a:rPr lang="en-US" sz="1200" b="0" i="0" u="none" strike="noStrike" kern="1200" baseline="0" dirty="0" err="1">
                <a:solidFill>
                  <a:schemeClr val="tx1"/>
                </a:solidFill>
                <a:latin typeface="+mn-lt"/>
                <a:ea typeface="+mn-ea"/>
                <a:cs typeface="+mn-cs"/>
              </a:rPr>
              <a:t>esiste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mai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una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soluzione</a:t>
            </a:r>
            <a:r>
              <a:rPr lang="en-US" sz="1200" b="0" i="0" u="none" strike="noStrike" kern="1200" baseline="0" dirty="0">
                <a:solidFill>
                  <a:schemeClr val="tx1"/>
                </a:solidFill>
                <a:latin typeface="+mn-lt"/>
                <a:ea typeface="+mn-ea"/>
                <a:cs typeface="+mn-cs"/>
              </a:rPr>
              <a:t> in forma </a:t>
            </a:r>
            <a:r>
              <a:rPr lang="en-US" sz="1200" b="0" i="0" u="none" strike="noStrike" kern="1200" baseline="0" dirty="0" err="1">
                <a:solidFill>
                  <a:schemeClr val="tx1"/>
                </a:solidFill>
                <a:latin typeface="+mn-lt"/>
                <a:ea typeface="+mn-ea"/>
                <a:cs typeface="+mn-cs"/>
              </a:rPr>
              <a:t>chiusa</a:t>
            </a:r>
            <a:r>
              <a:rPr lang="en-US" sz="1200" b="0" i="0" u="none" strike="noStrike" kern="1200" baseline="0" dirty="0">
                <a:solidFill>
                  <a:schemeClr val="tx1"/>
                </a:solidFill>
                <a:latin typeface="+mn-lt"/>
                <a:ea typeface="+mn-ea"/>
                <a:cs typeface="+mn-cs"/>
              </a:rPr>
              <a:t> per I </a:t>
            </a:r>
            <a:r>
              <a:rPr lang="en-US" sz="1200" b="0" i="0" u="none" strike="noStrike" kern="1200" baseline="0" dirty="0" err="1">
                <a:solidFill>
                  <a:schemeClr val="tx1"/>
                </a:solidFill>
                <a:latin typeface="+mn-lt"/>
                <a:ea typeface="+mn-ea"/>
                <a:cs typeface="+mn-cs"/>
              </a:rPr>
              <a:t>valori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parametri</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stimare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Questo</a:t>
            </a:r>
            <a:r>
              <a:rPr lang="en-US" sz="1200" b="0" i="0" u="none" strike="noStrike" kern="1200" baseline="0" dirty="0">
                <a:solidFill>
                  <a:schemeClr val="tx1"/>
                </a:solidFill>
                <a:latin typeface="+mn-lt"/>
                <a:ea typeface="+mn-ea"/>
                <a:cs typeface="+mn-cs"/>
              </a:rPr>
              <a:t> succeed </a:t>
            </a:r>
            <a:r>
              <a:rPr lang="en-US" sz="1200" b="0" i="0" u="none" strike="noStrike" kern="1200" baseline="0" dirty="0" err="1">
                <a:solidFill>
                  <a:schemeClr val="tx1"/>
                </a:solidFill>
                <a:latin typeface="+mn-lt"/>
                <a:ea typeface="+mn-ea"/>
                <a:cs typeface="+mn-cs"/>
              </a:rPr>
              <a:t>perchè</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anche</a:t>
            </a:r>
            <a:r>
              <a:rPr lang="en-US" sz="1200" b="0" i="0" u="none" strike="noStrike" kern="1200" baseline="0" dirty="0">
                <a:solidFill>
                  <a:schemeClr val="tx1"/>
                </a:solidFill>
                <a:latin typeface="+mn-lt"/>
                <a:ea typeface="+mn-ea"/>
                <a:cs typeface="+mn-cs"/>
              </a:rPr>
              <a:t> se </a:t>
            </a:r>
            <a:r>
              <a:rPr lang="en-US" sz="1200" b="0" i="0" u="none" strike="noStrike" kern="1200" baseline="0" dirty="0" err="1">
                <a:solidFill>
                  <a:schemeClr val="tx1"/>
                </a:solidFill>
                <a:latin typeface="+mn-lt"/>
                <a:ea typeface="+mn-ea"/>
                <a:cs typeface="+mn-cs"/>
              </a:rPr>
              <a:t>il</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modello</a:t>
            </a:r>
            <a:r>
              <a:rPr lang="en-US" sz="1200" b="0" i="0" u="none" strike="noStrike" kern="1200" baseline="0" dirty="0">
                <a:solidFill>
                  <a:schemeClr val="tx1"/>
                </a:solidFill>
                <a:latin typeface="+mn-lt"/>
                <a:ea typeface="+mn-ea"/>
                <a:cs typeface="+mn-cs"/>
              </a:rPr>
              <a:t> in se è </a:t>
            </a:r>
            <a:r>
              <a:rPr lang="en-US" sz="1200" b="0" i="0" u="none" strike="noStrike" kern="1200" baseline="0" dirty="0" err="1">
                <a:solidFill>
                  <a:schemeClr val="tx1"/>
                </a:solidFill>
                <a:latin typeface="+mn-lt"/>
                <a:ea typeface="+mn-ea"/>
                <a:cs typeface="+mn-cs"/>
              </a:rPr>
              <a:t>lineare</a:t>
            </a:r>
            <a:r>
              <a:rPr lang="en-US" sz="1200" b="0" i="0" u="none" strike="noStrike" kern="1200" baseline="0" dirty="0">
                <a:solidFill>
                  <a:schemeClr val="tx1"/>
                </a:solidFill>
                <a:latin typeface="+mn-lt"/>
                <a:ea typeface="+mn-ea"/>
                <a:cs typeface="+mn-cs"/>
              </a:rPr>
              <a:t>, la </a:t>
            </a:r>
            <a:r>
              <a:rPr lang="en-US" sz="1200" b="0" i="0" u="none" strike="noStrike" kern="1200" baseline="0" dirty="0" err="1">
                <a:solidFill>
                  <a:schemeClr val="tx1"/>
                </a:solidFill>
                <a:latin typeface="+mn-lt"/>
                <a:ea typeface="+mn-ea"/>
                <a:cs typeface="+mn-cs"/>
              </a:rPr>
              <a:t>sua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soluzione</a:t>
            </a:r>
            <a:r>
              <a:rPr lang="en-US" sz="1200" b="0" i="0" u="none" strike="noStrike" kern="1200" baseline="0" dirty="0">
                <a:solidFill>
                  <a:schemeClr val="tx1"/>
                </a:solidFill>
                <a:latin typeface="+mn-lt"/>
                <a:ea typeface="+mn-ea"/>
                <a:cs typeface="+mn-cs"/>
              </a:rPr>
              <a:t> è </a:t>
            </a:r>
            <a:r>
              <a:rPr lang="en-US" sz="1200" b="0" i="0" u="none" strike="noStrike" kern="1200" baseline="0" dirty="0" err="1">
                <a:solidFill>
                  <a:schemeClr val="tx1"/>
                </a:solidFill>
                <a:latin typeface="+mn-lt"/>
                <a:ea typeface="+mn-ea"/>
                <a:cs typeface="+mn-cs"/>
              </a:rPr>
              <a:t>una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funzione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che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almeno</a:t>
            </a:r>
            <a:r>
              <a:rPr lang="en-US" sz="1200" b="0" i="0" u="none" strike="noStrike" kern="1200" baseline="0" dirty="0">
                <a:solidFill>
                  <a:schemeClr val="tx1"/>
                </a:solidFill>
                <a:latin typeface="+mn-lt"/>
                <a:ea typeface="+mn-ea"/>
                <a:cs typeface="+mn-cs"/>
              </a:rPr>
              <a:t> per </a:t>
            </a:r>
            <a:r>
              <a:rPr lang="en-US" sz="1200" b="0" i="0" u="none" strike="noStrike" kern="1200" baseline="0" dirty="0" err="1">
                <a:solidFill>
                  <a:schemeClr val="tx1"/>
                </a:solidFill>
                <a:latin typeface="+mn-lt"/>
                <a:ea typeface="+mn-ea"/>
                <a:cs typeface="+mn-cs"/>
              </a:rPr>
              <a:t>alcuni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parametri</a:t>
            </a:r>
            <a:r>
              <a:rPr lang="en-US" sz="1200" b="0" i="0" u="none" strike="noStrike" kern="1200" baseline="0" dirty="0">
                <a:solidFill>
                  <a:schemeClr val="tx1"/>
                </a:solidFill>
                <a:latin typeface="+mn-lt"/>
                <a:ea typeface="+mn-ea"/>
                <a:cs typeface="+mn-cs"/>
              </a:rPr>
              <a:t> non è </a:t>
            </a:r>
            <a:r>
              <a:rPr lang="en-US" sz="1200" b="0" i="0" u="none" strike="noStrike" kern="1200" baseline="0" dirty="0" err="1">
                <a:solidFill>
                  <a:schemeClr val="tx1"/>
                </a:solidFill>
                <a:latin typeface="+mn-lt"/>
                <a:ea typeface="+mn-ea"/>
                <a:cs typeface="+mn-cs"/>
              </a:rPr>
              <a:t>lineare</a:t>
            </a:r>
            <a:r>
              <a:rPr lang="en-US" sz="1200" b="0" i="0" u="none" strike="noStrike" kern="1200" baseline="0" dirty="0">
                <a:solidFill>
                  <a:schemeClr val="tx1"/>
                </a:solidFill>
                <a:latin typeface="+mn-lt"/>
                <a:ea typeface="+mn-ea"/>
                <a:cs typeface="+mn-cs"/>
              </a:rPr>
              <a:t>. La </a:t>
            </a:r>
            <a:r>
              <a:rPr lang="en-US" sz="1200" b="0" i="0" u="none" strike="noStrike" kern="1200" baseline="0" dirty="0" err="1">
                <a:solidFill>
                  <a:schemeClr val="tx1"/>
                </a:solidFill>
                <a:latin typeface="+mn-lt"/>
                <a:ea typeface="+mn-ea"/>
                <a:cs typeface="+mn-cs"/>
              </a:rPr>
              <a:t>stima</a:t>
            </a:r>
            <a:r>
              <a:rPr lang="en-US" sz="1200" b="0" i="0" u="none" strike="noStrike" kern="1200" baseline="0" dirty="0">
                <a:solidFill>
                  <a:schemeClr val="tx1"/>
                </a:solidFill>
                <a:latin typeface="+mn-lt"/>
                <a:ea typeface="+mn-ea"/>
                <a:cs typeface="+mn-cs"/>
              </a:rPr>
              <a:t> di </a:t>
            </a:r>
            <a:r>
              <a:rPr lang="en-US" sz="1200" b="0" i="0" u="none" strike="noStrike" kern="1200" baseline="0" dirty="0" err="1">
                <a:solidFill>
                  <a:schemeClr val="tx1"/>
                </a:solidFill>
                <a:latin typeface="+mn-lt"/>
                <a:ea typeface="+mn-ea"/>
                <a:cs typeface="+mn-cs"/>
              </a:rPr>
              <a:t>questi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valori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richiede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pertanto</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l’uso</a:t>
            </a:r>
            <a:r>
              <a:rPr lang="en-US" sz="1200" b="0" i="0" u="none" strike="noStrike" kern="1200" baseline="0" dirty="0">
                <a:solidFill>
                  <a:schemeClr val="tx1"/>
                </a:solidFill>
                <a:latin typeface="+mn-lt"/>
                <a:ea typeface="+mn-ea"/>
                <a:cs typeface="+mn-cs"/>
              </a:rPr>
              <a:t> di </a:t>
            </a:r>
            <a:r>
              <a:rPr lang="en-US" sz="1200" b="0" i="0" u="none" strike="noStrike" kern="1200" baseline="0" dirty="0" err="1">
                <a:solidFill>
                  <a:schemeClr val="tx1"/>
                </a:solidFill>
                <a:latin typeface="+mn-lt"/>
                <a:ea typeface="+mn-ea"/>
                <a:cs typeface="+mn-cs"/>
              </a:rPr>
              <a:t>algoritmi</a:t>
            </a:r>
            <a:r>
              <a:rPr lang="en-US" sz="1200" b="0" i="0" u="none" strike="noStrike" kern="1200" baseline="0" dirty="0">
                <a:solidFill>
                  <a:schemeClr val="tx1"/>
                </a:solidFill>
                <a:latin typeface="+mn-lt"/>
                <a:ea typeface="+mn-ea"/>
                <a:cs typeface="+mn-cs"/>
              </a:rPr>
              <a:t> di </a:t>
            </a:r>
            <a:r>
              <a:rPr lang="en-US" sz="1200" b="0" i="0" u="none" strike="noStrike" kern="1200" baseline="0" dirty="0" err="1">
                <a:solidFill>
                  <a:schemeClr val="tx1"/>
                </a:solidFill>
                <a:latin typeface="+mn-lt"/>
                <a:ea typeface="+mn-ea"/>
                <a:cs typeface="+mn-cs"/>
              </a:rPr>
              <a:t>ottimizzazione</a:t>
            </a:r>
            <a:r>
              <a:rPr lang="en-US" sz="1200" b="0" i="0" u="none" strike="noStrike" kern="1200" baseline="0" dirty="0">
                <a:solidFill>
                  <a:schemeClr val="tx1"/>
                </a:solidFill>
                <a:latin typeface="+mn-lt"/>
                <a:ea typeface="+mn-ea"/>
                <a:cs typeface="+mn-cs"/>
              </a:rPr>
              <a:t> iterative </a:t>
            </a:r>
            <a:r>
              <a:rPr lang="en-US" sz="1200" b="0" i="0" u="none" strike="noStrike" kern="1200" baseline="0" dirty="0" err="1">
                <a:solidFill>
                  <a:schemeClr val="tx1"/>
                </a:solidFill>
                <a:latin typeface="+mn-lt"/>
                <a:ea typeface="+mn-ea"/>
                <a:cs typeface="+mn-cs"/>
              </a:rPr>
              <a:t>che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partono</a:t>
            </a:r>
            <a:r>
              <a:rPr lang="en-US" sz="1200" b="0" i="0" u="none" strike="noStrike" kern="1200" baseline="0" dirty="0">
                <a:solidFill>
                  <a:schemeClr val="tx1"/>
                </a:solidFill>
                <a:latin typeface="+mn-lt"/>
                <a:ea typeface="+mn-ea"/>
                <a:cs typeface="+mn-cs"/>
              </a:rPr>
              <a:t> da </a:t>
            </a:r>
            <a:r>
              <a:rPr lang="en-US" sz="1200" b="0" i="0" u="none" strike="noStrike" kern="1200" baseline="0" dirty="0" err="1">
                <a:solidFill>
                  <a:schemeClr val="tx1"/>
                </a:solidFill>
                <a:latin typeface="+mn-lt"/>
                <a:ea typeface="+mn-ea"/>
                <a:cs typeface="+mn-cs"/>
              </a:rPr>
              <a:t>una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stima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iniziale</a:t>
            </a:r>
            <a:r>
              <a:rPr lang="en-US" sz="1200" b="0" i="0" u="none" strike="noStrike" kern="1200" baseline="0" dirty="0">
                <a:solidFill>
                  <a:schemeClr val="tx1"/>
                </a:solidFill>
                <a:latin typeface="+mn-lt"/>
                <a:ea typeface="+mn-ea"/>
                <a:cs typeface="+mn-cs"/>
              </a:rPr>
              <a:t> del </a:t>
            </a:r>
            <a:r>
              <a:rPr lang="en-US" sz="1200" b="0" i="0" u="none" strike="noStrike" kern="1200" baseline="0" dirty="0" err="1">
                <a:solidFill>
                  <a:schemeClr val="tx1"/>
                </a:solidFill>
                <a:latin typeface="+mn-lt"/>
                <a:ea typeface="+mn-ea"/>
                <a:cs typeface="+mn-cs"/>
              </a:rPr>
              <a:t>valore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dei</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parametri</a:t>
            </a:r>
            <a:r>
              <a:rPr lang="en-US" sz="1200" b="0" i="0" u="none" strike="noStrike" kern="1200" baseline="0" dirty="0">
                <a:solidFill>
                  <a:schemeClr val="tx1"/>
                </a:solidFill>
                <a:latin typeface="+mn-lt"/>
                <a:ea typeface="+mn-ea"/>
                <a:cs typeface="+mn-cs"/>
              </a:rPr>
              <a:t> e la </a:t>
            </a:r>
            <a:r>
              <a:rPr lang="en-US" sz="1200" b="0" i="0" u="none" strike="noStrike" kern="1200" baseline="0" dirty="0" err="1">
                <a:solidFill>
                  <a:schemeClr val="tx1"/>
                </a:solidFill>
                <a:latin typeface="+mn-lt"/>
                <a:ea typeface="+mn-ea"/>
                <a:cs typeface="+mn-cs"/>
              </a:rPr>
              <a:t>modificano</a:t>
            </a:r>
            <a:r>
              <a:rPr lang="en-US" sz="1200" b="0" i="0" u="none" strike="noStrike" kern="1200" baseline="0" dirty="0">
                <a:solidFill>
                  <a:schemeClr val="tx1"/>
                </a:solidFill>
                <a:latin typeface="+mn-lt"/>
                <a:ea typeface="+mn-ea"/>
                <a:cs typeface="+mn-cs"/>
              </a:rPr>
              <a:t> ad </a:t>
            </a:r>
            <a:r>
              <a:rPr lang="en-US" sz="1200" b="0" i="0" u="none" strike="noStrike" kern="1200" baseline="0" dirty="0" err="1">
                <a:solidFill>
                  <a:schemeClr val="tx1"/>
                </a:solidFill>
                <a:latin typeface="+mn-lt"/>
                <a:ea typeface="+mn-ea"/>
                <a:cs typeface="+mn-cs"/>
              </a:rPr>
              <a:t>ogni</a:t>
            </a:r>
            <a:r>
              <a:rPr lang="en-US" sz="1200" b="0" i="0" u="none" strike="noStrike" kern="1200" baseline="0" dirty="0">
                <a:solidFill>
                  <a:schemeClr val="tx1"/>
                </a:solidFill>
                <a:latin typeface="+mn-lt"/>
                <a:ea typeface="+mn-ea"/>
                <a:cs typeface="+mn-cs"/>
              </a:rPr>
              <a:t> step </a:t>
            </a:r>
            <a:r>
              <a:rPr lang="en-US" sz="1200" b="0" i="0" u="none" strike="noStrike" kern="1200" baseline="0" dirty="0" err="1">
                <a:solidFill>
                  <a:schemeClr val="tx1"/>
                </a:solidFill>
                <a:latin typeface="+mn-lt"/>
                <a:ea typeface="+mn-ea"/>
                <a:cs typeface="+mn-cs"/>
              </a:rPr>
              <a:t>puntando</a:t>
            </a:r>
            <a:r>
              <a:rPr lang="en-US" sz="1200" b="0" i="0" u="none" strike="noStrike" kern="1200" baseline="0" dirty="0">
                <a:solidFill>
                  <a:schemeClr val="tx1"/>
                </a:solidFill>
                <a:latin typeface="+mn-lt"/>
                <a:ea typeface="+mn-ea"/>
                <a:cs typeface="+mn-cs"/>
              </a:rPr>
              <a:t> a </a:t>
            </a:r>
            <a:r>
              <a:rPr lang="en-US" sz="1200" b="0" i="0" u="none" strike="noStrike" kern="1200" baseline="0" dirty="0" err="1">
                <a:solidFill>
                  <a:schemeClr val="tx1"/>
                </a:solidFill>
                <a:latin typeface="+mn-lt"/>
                <a:ea typeface="+mn-ea"/>
                <a:cs typeface="+mn-cs"/>
              </a:rPr>
              <a:t>ridurre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sempre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più</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il</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valore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della</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funzione</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costo</a:t>
            </a:r>
            <a:r>
              <a:rPr lang="en-US" sz="1200" b="0" i="0" u="none" strike="noStrike" kern="1200" baseline="0" dirty="0">
                <a:solidFill>
                  <a:schemeClr val="tx1"/>
                </a:solidFill>
                <a:latin typeface="+mn-lt"/>
                <a:ea typeface="+mn-ea"/>
                <a:cs typeface="+mn-cs"/>
              </a:rPr>
              <a:t>.</a:t>
            </a: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36</a:t>
            </a:fld>
            <a:endParaRPr lang="en-US"/>
          </a:p>
        </p:txBody>
      </p:sp>
    </p:spTree>
    <p:extLst>
      <p:ext uri="{BB962C8B-B14F-4D97-AF65-F5344CB8AC3E}">
        <p14:creationId xmlns:p14="http://schemas.microsoft.com/office/powerpoint/2010/main" val="2262080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37</a:t>
            </a:fld>
            <a:endParaRPr lang="en-US"/>
          </a:p>
        </p:txBody>
      </p:sp>
    </p:spTree>
    <p:extLst>
      <p:ext uri="{BB962C8B-B14F-4D97-AF65-F5344CB8AC3E}">
        <p14:creationId xmlns:p14="http://schemas.microsoft.com/office/powerpoint/2010/main" val="2251248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38</a:t>
            </a:fld>
            <a:endParaRPr lang="en-US"/>
          </a:p>
        </p:txBody>
      </p:sp>
    </p:spTree>
    <p:extLst>
      <p:ext uri="{BB962C8B-B14F-4D97-AF65-F5344CB8AC3E}">
        <p14:creationId xmlns:p14="http://schemas.microsoft.com/office/powerpoint/2010/main" val="3325307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39</a:t>
            </a:fld>
            <a:endParaRPr lang="en-US"/>
          </a:p>
        </p:txBody>
      </p:sp>
    </p:spTree>
    <p:extLst>
      <p:ext uri="{BB962C8B-B14F-4D97-AF65-F5344CB8AC3E}">
        <p14:creationId xmlns:p14="http://schemas.microsoft.com/office/powerpoint/2010/main" val="3409477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40</a:t>
            </a:fld>
            <a:endParaRPr lang="en-US"/>
          </a:p>
        </p:txBody>
      </p:sp>
    </p:spTree>
    <p:extLst>
      <p:ext uri="{BB962C8B-B14F-4D97-AF65-F5344CB8AC3E}">
        <p14:creationId xmlns:p14="http://schemas.microsoft.com/office/powerpoint/2010/main" val="1951249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5</a:t>
            </a:fld>
            <a:endParaRPr lang="en-US"/>
          </a:p>
        </p:txBody>
      </p:sp>
    </p:spTree>
    <p:extLst>
      <p:ext uri="{BB962C8B-B14F-4D97-AF65-F5344CB8AC3E}">
        <p14:creationId xmlns:p14="http://schemas.microsoft.com/office/powerpoint/2010/main" val="271266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41</a:t>
            </a:fld>
            <a:endParaRPr lang="en-US"/>
          </a:p>
        </p:txBody>
      </p:sp>
    </p:spTree>
    <p:extLst>
      <p:ext uri="{BB962C8B-B14F-4D97-AF65-F5344CB8AC3E}">
        <p14:creationId xmlns:p14="http://schemas.microsoft.com/office/powerpoint/2010/main" val="3968781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42</a:t>
            </a:fld>
            <a:endParaRPr lang="en-US"/>
          </a:p>
        </p:txBody>
      </p:sp>
    </p:spTree>
    <p:extLst>
      <p:ext uri="{BB962C8B-B14F-4D97-AF65-F5344CB8AC3E}">
        <p14:creationId xmlns:p14="http://schemas.microsoft.com/office/powerpoint/2010/main" val="25979156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43</a:t>
            </a:fld>
            <a:endParaRPr lang="en-US"/>
          </a:p>
        </p:txBody>
      </p:sp>
    </p:spTree>
    <p:extLst>
      <p:ext uri="{BB962C8B-B14F-4D97-AF65-F5344CB8AC3E}">
        <p14:creationId xmlns:p14="http://schemas.microsoft.com/office/powerpoint/2010/main" val="802790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6</a:t>
            </a:fld>
            <a:endParaRPr lang="en-US"/>
          </a:p>
        </p:txBody>
      </p:sp>
    </p:spTree>
    <p:extLst>
      <p:ext uri="{BB962C8B-B14F-4D97-AF65-F5344CB8AC3E}">
        <p14:creationId xmlns:p14="http://schemas.microsoft.com/office/powerpoint/2010/main" val="1972308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7</a:t>
            </a:fld>
            <a:endParaRPr lang="en-US"/>
          </a:p>
        </p:txBody>
      </p:sp>
    </p:spTree>
    <p:extLst>
      <p:ext uri="{BB962C8B-B14F-4D97-AF65-F5344CB8AC3E}">
        <p14:creationId xmlns:p14="http://schemas.microsoft.com/office/powerpoint/2010/main" val="3014699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8</a:t>
            </a:fld>
            <a:endParaRPr lang="en-US"/>
          </a:p>
        </p:txBody>
      </p:sp>
    </p:spTree>
    <p:extLst>
      <p:ext uri="{BB962C8B-B14F-4D97-AF65-F5344CB8AC3E}">
        <p14:creationId xmlns:p14="http://schemas.microsoft.com/office/powerpoint/2010/main" val="1030956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9</a:t>
            </a:fld>
            <a:endParaRPr lang="en-US"/>
          </a:p>
        </p:txBody>
      </p:sp>
    </p:spTree>
    <p:extLst>
      <p:ext uri="{BB962C8B-B14F-4D97-AF65-F5344CB8AC3E}">
        <p14:creationId xmlns:p14="http://schemas.microsoft.com/office/powerpoint/2010/main" val="4199662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AD5DFD59-0F5A-4A4F-843F-4E5B8D5F1817}" type="slidenum">
              <a:rPr lang="en-US" smtClean="0"/>
              <a:t>10</a:t>
            </a:fld>
            <a:endParaRPr lang="en-US"/>
          </a:p>
        </p:txBody>
      </p:sp>
    </p:spTree>
    <p:extLst>
      <p:ext uri="{BB962C8B-B14F-4D97-AF65-F5344CB8AC3E}">
        <p14:creationId xmlns:p14="http://schemas.microsoft.com/office/powerpoint/2010/main" val="170968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762000" y="1775356"/>
            <a:ext cx="8636000" cy="1225021"/>
          </a:xfrm>
        </p:spPr>
        <p:txBody>
          <a:bodyPr/>
          <a:lstStyle/>
          <a:p>
            <a:r>
              <a:rPr lang="it-IT"/>
              <a:t>Fare clic per modificare lo stile del titolo</a:t>
            </a:r>
            <a:endParaRPr lang="en-US"/>
          </a:p>
        </p:txBody>
      </p:sp>
      <p:sp>
        <p:nvSpPr>
          <p:cNvPr id="3" name="Sottotitolo 2"/>
          <p:cNvSpPr>
            <a:spLocks noGrp="1"/>
          </p:cNvSpPr>
          <p:nvPr>
            <p:ph type="subTitle" idx="1"/>
          </p:nvPr>
        </p:nvSpPr>
        <p:spPr>
          <a:xfrm>
            <a:off x="1524000" y="3238500"/>
            <a:ext cx="71120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a:p>
        </p:txBody>
      </p:sp>
      <p:sp>
        <p:nvSpPr>
          <p:cNvPr id="4" name="Segnaposto data 3"/>
          <p:cNvSpPr>
            <a:spLocks noGrp="1"/>
          </p:cNvSpPr>
          <p:nvPr>
            <p:ph type="dt" sz="half" idx="10"/>
          </p:nvPr>
        </p:nvSpPr>
        <p:spPr/>
        <p:txBody>
          <a:bodyPr/>
          <a:lstStyle/>
          <a:p>
            <a:fld id="{1FD1CAFF-38BF-4521-AA3C-DDF4AEFE1C75}" type="datetime1">
              <a:rPr lang="en-US" smtClean="0"/>
              <a:t>12/1/2016</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3442049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10"/>
          </p:nvPr>
        </p:nvSpPr>
        <p:spPr/>
        <p:txBody>
          <a:bodyPr/>
          <a:lstStyle/>
          <a:p>
            <a:fld id="{47B6DB9F-CC4C-43E1-AF06-201FB17B32A3}" type="datetime1">
              <a:rPr lang="en-US" smtClean="0"/>
              <a:t>12/1/2016</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460170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7366000" y="228866"/>
            <a:ext cx="2286000" cy="4876271"/>
          </a:xfrm>
        </p:spPr>
        <p:txBody>
          <a:bodyPr vert="eaVert"/>
          <a:lstStyle/>
          <a:p>
            <a:r>
              <a:rPr lang="it-IT"/>
              <a:t>Fare clic per modificare lo stile del titolo</a:t>
            </a:r>
            <a:endParaRPr lang="en-US"/>
          </a:p>
        </p:txBody>
      </p:sp>
      <p:sp>
        <p:nvSpPr>
          <p:cNvPr id="3" name="Segnaposto testo verticale 2"/>
          <p:cNvSpPr>
            <a:spLocks noGrp="1"/>
          </p:cNvSpPr>
          <p:nvPr>
            <p:ph type="body" orient="vert" idx="1"/>
          </p:nvPr>
        </p:nvSpPr>
        <p:spPr>
          <a:xfrm>
            <a:off x="508000" y="228866"/>
            <a:ext cx="6688667" cy="4876271"/>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10"/>
          </p:nvPr>
        </p:nvSpPr>
        <p:spPr/>
        <p:txBody>
          <a:bodyPr/>
          <a:lstStyle/>
          <a:p>
            <a:fld id="{A34BA81C-BAE1-4893-B541-E2F4E00F87D3}" type="datetime1">
              <a:rPr lang="en-US" smtClean="0"/>
              <a:t>12/1/2016</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4218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10"/>
          </p:nvPr>
        </p:nvSpPr>
        <p:spPr/>
        <p:txBody>
          <a:bodyPr/>
          <a:lstStyle/>
          <a:p>
            <a:fld id="{285357EE-F958-46AF-9B66-51F3D968CD3D}" type="datetime1">
              <a:rPr lang="en-US" smtClean="0"/>
              <a:t>12/1/2016</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110137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02570" y="3672418"/>
            <a:ext cx="8636000" cy="1135063"/>
          </a:xfrm>
        </p:spPr>
        <p:txBody>
          <a:bodyPr anchor="t"/>
          <a:lstStyle>
            <a:lvl1pPr algn="l">
              <a:defRPr sz="4000" b="1" cap="all"/>
            </a:lvl1pPr>
          </a:lstStyle>
          <a:p>
            <a:r>
              <a:rPr lang="it-IT"/>
              <a:t>Fare clic per modificare lo stile del titolo</a:t>
            </a:r>
            <a:endParaRPr lang="en-US"/>
          </a:p>
        </p:txBody>
      </p:sp>
      <p:sp>
        <p:nvSpPr>
          <p:cNvPr id="3" name="Segnaposto testo 2"/>
          <p:cNvSpPr>
            <a:spLocks noGrp="1"/>
          </p:cNvSpPr>
          <p:nvPr>
            <p:ph type="body" idx="1"/>
          </p:nvPr>
        </p:nvSpPr>
        <p:spPr>
          <a:xfrm>
            <a:off x="802570" y="2422261"/>
            <a:ext cx="86360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C8BEA700-AAE1-4E2F-B6EF-F1301942EF7F}" type="datetime1">
              <a:rPr lang="en-US" smtClean="0"/>
              <a:t>12/1/2016</a:t>
            </a:fld>
            <a:endParaRPr lang="en-US"/>
          </a:p>
        </p:txBody>
      </p:sp>
      <p:sp>
        <p:nvSpPr>
          <p:cNvPr id="5" name="Segnaposto piè di pagina 4"/>
          <p:cNvSpPr>
            <a:spLocks noGrp="1"/>
          </p:cNvSpPr>
          <p:nvPr>
            <p:ph type="ftr" sz="quarter" idx="11"/>
          </p:nvPr>
        </p:nvSpPr>
        <p:spPr/>
        <p:txBody>
          <a:bodyPr/>
          <a:lstStyle/>
          <a:p>
            <a:endParaRPr lang="en-US"/>
          </a:p>
        </p:txBody>
      </p:sp>
      <p:sp>
        <p:nvSpPr>
          <p:cNvPr id="6" name="Segnaposto numero diapositiva 5"/>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3953061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contenuto 2"/>
          <p:cNvSpPr>
            <a:spLocks noGrp="1"/>
          </p:cNvSpPr>
          <p:nvPr>
            <p:ph sz="half" idx="1"/>
          </p:nvPr>
        </p:nvSpPr>
        <p:spPr>
          <a:xfrm>
            <a:off x="508000" y="1333500"/>
            <a:ext cx="4487333"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p:cNvSpPr>
            <a:spLocks noGrp="1"/>
          </p:cNvSpPr>
          <p:nvPr>
            <p:ph sz="half" idx="2"/>
          </p:nvPr>
        </p:nvSpPr>
        <p:spPr>
          <a:xfrm>
            <a:off x="5164667" y="1333500"/>
            <a:ext cx="4487333"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p:cNvSpPr>
            <a:spLocks noGrp="1"/>
          </p:cNvSpPr>
          <p:nvPr>
            <p:ph type="dt" sz="half" idx="10"/>
          </p:nvPr>
        </p:nvSpPr>
        <p:spPr/>
        <p:txBody>
          <a:bodyPr/>
          <a:lstStyle/>
          <a:p>
            <a:fld id="{7C117CFA-9322-440D-978A-AA7A5A311FA3}" type="datetime1">
              <a:rPr lang="en-US" smtClean="0"/>
              <a:t>12/1/2016</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410443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lvl1pPr>
              <a:defRPr/>
            </a:lvl1pPr>
          </a:lstStyle>
          <a:p>
            <a:r>
              <a:rPr lang="it-IT"/>
              <a:t>Fare clic per modificare lo stile del titolo</a:t>
            </a:r>
            <a:endParaRPr lang="en-US"/>
          </a:p>
        </p:txBody>
      </p:sp>
      <p:sp>
        <p:nvSpPr>
          <p:cNvPr id="3" name="Segnaposto testo 2"/>
          <p:cNvSpPr>
            <a:spLocks noGrp="1"/>
          </p:cNvSpPr>
          <p:nvPr>
            <p:ph type="body" idx="1"/>
          </p:nvPr>
        </p:nvSpPr>
        <p:spPr>
          <a:xfrm>
            <a:off x="508000" y="1279262"/>
            <a:ext cx="448909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508000" y="1812396"/>
            <a:ext cx="448909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p:cNvSpPr>
            <a:spLocks noGrp="1"/>
          </p:cNvSpPr>
          <p:nvPr>
            <p:ph type="body" sz="quarter" idx="3"/>
          </p:nvPr>
        </p:nvSpPr>
        <p:spPr>
          <a:xfrm>
            <a:off x="5161141" y="1279262"/>
            <a:ext cx="4490861"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5161141" y="1812396"/>
            <a:ext cx="4490861"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p:cNvSpPr>
            <a:spLocks noGrp="1"/>
          </p:cNvSpPr>
          <p:nvPr>
            <p:ph type="dt" sz="half" idx="10"/>
          </p:nvPr>
        </p:nvSpPr>
        <p:spPr/>
        <p:txBody>
          <a:bodyPr/>
          <a:lstStyle/>
          <a:p>
            <a:fld id="{03B440F2-165D-40CE-825C-2CA1F4297658}" type="datetime1">
              <a:rPr lang="en-US" smtClean="0"/>
              <a:t>12/1/2016</a:t>
            </a:fld>
            <a:endParaRPr lang="en-US"/>
          </a:p>
        </p:txBody>
      </p:sp>
      <p:sp>
        <p:nvSpPr>
          <p:cNvPr id="8" name="Segnaposto piè di pagina 7"/>
          <p:cNvSpPr>
            <a:spLocks noGrp="1"/>
          </p:cNvSpPr>
          <p:nvPr>
            <p:ph type="ftr" sz="quarter" idx="11"/>
          </p:nvPr>
        </p:nvSpPr>
        <p:spPr/>
        <p:txBody>
          <a:bodyPr/>
          <a:lstStyle/>
          <a:p>
            <a:endParaRPr lang="en-US"/>
          </a:p>
        </p:txBody>
      </p:sp>
      <p:sp>
        <p:nvSpPr>
          <p:cNvPr id="9" name="Segnaposto numero diapositiva 8"/>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2678370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en-US"/>
          </a:p>
        </p:txBody>
      </p:sp>
      <p:sp>
        <p:nvSpPr>
          <p:cNvPr id="3" name="Segnaposto data 2"/>
          <p:cNvSpPr>
            <a:spLocks noGrp="1"/>
          </p:cNvSpPr>
          <p:nvPr>
            <p:ph type="dt" sz="half" idx="10"/>
          </p:nvPr>
        </p:nvSpPr>
        <p:spPr/>
        <p:txBody>
          <a:bodyPr/>
          <a:lstStyle/>
          <a:p>
            <a:fld id="{00EF6AE4-C8E4-4581-8513-1A0DF6DB65F8}" type="datetime1">
              <a:rPr lang="en-US" smtClean="0"/>
              <a:t>12/1/2016</a:t>
            </a:fld>
            <a:endParaRPr lang="en-US"/>
          </a:p>
        </p:txBody>
      </p:sp>
      <p:sp>
        <p:nvSpPr>
          <p:cNvPr id="4" name="Segnaposto piè di pagina 3"/>
          <p:cNvSpPr>
            <a:spLocks noGrp="1"/>
          </p:cNvSpPr>
          <p:nvPr>
            <p:ph type="ftr" sz="quarter" idx="11"/>
          </p:nvPr>
        </p:nvSpPr>
        <p:spPr/>
        <p:txBody>
          <a:bodyPr/>
          <a:lstStyle/>
          <a:p>
            <a:endParaRPr lang="en-US"/>
          </a:p>
        </p:txBody>
      </p:sp>
      <p:sp>
        <p:nvSpPr>
          <p:cNvPr id="5" name="Segnaposto numero diapositiva 4"/>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2871691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54C2B401-B977-4655-8EF3-F8D69FA601E1}" type="datetime1">
              <a:rPr lang="en-US" smtClean="0"/>
              <a:t>12/1/2016</a:t>
            </a:fld>
            <a:endParaRPr lang="en-US"/>
          </a:p>
        </p:txBody>
      </p:sp>
      <p:sp>
        <p:nvSpPr>
          <p:cNvPr id="3" name="Segnaposto piè di pagina 2"/>
          <p:cNvSpPr>
            <a:spLocks noGrp="1"/>
          </p:cNvSpPr>
          <p:nvPr>
            <p:ph type="ftr" sz="quarter" idx="11"/>
          </p:nvPr>
        </p:nvSpPr>
        <p:spPr/>
        <p:txBody>
          <a:bodyPr/>
          <a:lstStyle/>
          <a:p>
            <a:endParaRPr lang="en-US"/>
          </a:p>
        </p:txBody>
      </p:sp>
      <p:sp>
        <p:nvSpPr>
          <p:cNvPr id="4" name="Segnaposto numero diapositiva 3"/>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4223675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508002" y="227543"/>
            <a:ext cx="3342570" cy="968375"/>
          </a:xfrm>
        </p:spPr>
        <p:txBody>
          <a:bodyPr anchor="b"/>
          <a:lstStyle>
            <a:lvl1pPr algn="l">
              <a:defRPr sz="2000" b="1"/>
            </a:lvl1pPr>
          </a:lstStyle>
          <a:p>
            <a:r>
              <a:rPr lang="it-IT"/>
              <a:t>Fare clic per modificare lo stile del titolo</a:t>
            </a:r>
            <a:endParaRPr lang="en-US"/>
          </a:p>
        </p:txBody>
      </p:sp>
      <p:sp>
        <p:nvSpPr>
          <p:cNvPr id="3" name="Segnaposto contenuto 2"/>
          <p:cNvSpPr>
            <a:spLocks noGrp="1"/>
          </p:cNvSpPr>
          <p:nvPr>
            <p:ph idx="1"/>
          </p:nvPr>
        </p:nvSpPr>
        <p:spPr>
          <a:xfrm>
            <a:off x="3972278" y="227542"/>
            <a:ext cx="5679722"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p:cNvSpPr>
            <a:spLocks noGrp="1"/>
          </p:cNvSpPr>
          <p:nvPr>
            <p:ph type="body" sz="half" idx="2"/>
          </p:nvPr>
        </p:nvSpPr>
        <p:spPr>
          <a:xfrm>
            <a:off x="508002" y="1195918"/>
            <a:ext cx="3342570"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60C9487F-3D65-4B80-933F-8F0D43BA9B3F}" type="datetime1">
              <a:rPr lang="en-US" smtClean="0"/>
              <a:t>12/1/2016</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1830885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991431" y="4000500"/>
            <a:ext cx="6096000" cy="472282"/>
          </a:xfrm>
        </p:spPr>
        <p:txBody>
          <a:bodyPr anchor="b"/>
          <a:lstStyle>
            <a:lvl1pPr algn="l">
              <a:defRPr sz="2000" b="1"/>
            </a:lvl1pPr>
          </a:lstStyle>
          <a:p>
            <a:r>
              <a:rPr lang="it-IT"/>
              <a:t>Fare clic per modificare lo stile del titolo</a:t>
            </a:r>
            <a:endParaRPr lang="en-US"/>
          </a:p>
        </p:txBody>
      </p:sp>
      <p:sp>
        <p:nvSpPr>
          <p:cNvPr id="3" name="Segnaposto immagine 2"/>
          <p:cNvSpPr>
            <a:spLocks noGrp="1"/>
          </p:cNvSpPr>
          <p:nvPr>
            <p:ph type="pic" idx="1"/>
          </p:nvPr>
        </p:nvSpPr>
        <p:spPr>
          <a:xfrm>
            <a:off x="1991431" y="510646"/>
            <a:ext cx="60960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p:cNvSpPr>
            <a:spLocks noGrp="1"/>
          </p:cNvSpPr>
          <p:nvPr>
            <p:ph type="body" sz="half" idx="2"/>
          </p:nvPr>
        </p:nvSpPr>
        <p:spPr>
          <a:xfrm>
            <a:off x="1991431" y="4472782"/>
            <a:ext cx="60960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711BBEF1-4B77-40E7-8231-A1B5E6C8B5E8}" type="datetime1">
              <a:rPr lang="en-US" smtClean="0"/>
              <a:t>12/1/2016</a:t>
            </a:fld>
            <a:endParaRPr lang="en-US"/>
          </a:p>
        </p:txBody>
      </p:sp>
      <p:sp>
        <p:nvSpPr>
          <p:cNvPr id="6" name="Segnaposto piè di pagina 5"/>
          <p:cNvSpPr>
            <a:spLocks noGrp="1"/>
          </p:cNvSpPr>
          <p:nvPr>
            <p:ph type="ftr" sz="quarter" idx="11"/>
          </p:nvPr>
        </p:nvSpPr>
        <p:spPr/>
        <p:txBody>
          <a:bodyPr/>
          <a:lstStyle/>
          <a:p>
            <a:endParaRPr lang="en-US"/>
          </a:p>
        </p:txBody>
      </p:sp>
      <p:sp>
        <p:nvSpPr>
          <p:cNvPr id="7" name="Segnaposto numero diapositiva 6"/>
          <p:cNvSpPr>
            <a:spLocks noGrp="1"/>
          </p:cNvSpPr>
          <p:nvPr>
            <p:ph type="sldNum" sz="quarter" idx="12"/>
          </p:nvPr>
        </p:nvSpPr>
        <p:spPr/>
        <p:txBody>
          <a:bodyPr/>
          <a:lstStyle/>
          <a:p>
            <a:fld id="{74D4523D-50B4-4545-9EFB-B45464487C96}" type="slidenum">
              <a:rPr lang="en-US" smtClean="0"/>
              <a:t>‹N›</a:t>
            </a:fld>
            <a:endParaRPr lang="en-US"/>
          </a:p>
        </p:txBody>
      </p:sp>
    </p:spTree>
    <p:extLst>
      <p:ext uri="{BB962C8B-B14F-4D97-AF65-F5344CB8AC3E}">
        <p14:creationId xmlns:p14="http://schemas.microsoft.com/office/powerpoint/2010/main" val="94903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508000" y="228865"/>
            <a:ext cx="9144000" cy="952500"/>
          </a:xfrm>
          <a:prstGeom prst="rect">
            <a:avLst/>
          </a:prstGeom>
        </p:spPr>
        <p:txBody>
          <a:bodyPr vert="horz" lIns="91440" tIns="45720" rIns="91440" bIns="45720" rtlCol="0" anchor="ctr">
            <a:normAutofit/>
          </a:bodyPr>
          <a:lstStyle/>
          <a:p>
            <a:r>
              <a:rPr lang="it-IT"/>
              <a:t>Fare clic per modificare lo stile del titolo</a:t>
            </a:r>
            <a:endParaRPr lang="en-US"/>
          </a:p>
        </p:txBody>
      </p:sp>
      <p:sp>
        <p:nvSpPr>
          <p:cNvPr id="3" name="Segnaposto testo 2"/>
          <p:cNvSpPr>
            <a:spLocks noGrp="1"/>
          </p:cNvSpPr>
          <p:nvPr>
            <p:ph type="body" idx="1"/>
          </p:nvPr>
        </p:nvSpPr>
        <p:spPr>
          <a:xfrm>
            <a:off x="508000" y="1333500"/>
            <a:ext cx="9144000" cy="3771636"/>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p:cNvSpPr>
            <a:spLocks noGrp="1"/>
          </p:cNvSpPr>
          <p:nvPr>
            <p:ph type="dt" sz="half" idx="2"/>
          </p:nvPr>
        </p:nvSpPr>
        <p:spPr>
          <a:xfrm>
            <a:off x="508000" y="5296960"/>
            <a:ext cx="2370667"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92C31B47-BDE1-4794-BEDC-E34222222A27}" type="datetime1">
              <a:rPr lang="en-US" smtClean="0"/>
              <a:t>12/1/2016</a:t>
            </a:fld>
            <a:endParaRPr lang="en-US"/>
          </a:p>
        </p:txBody>
      </p:sp>
      <p:sp>
        <p:nvSpPr>
          <p:cNvPr id="5" name="Segnaposto piè di pagina 4"/>
          <p:cNvSpPr>
            <a:spLocks noGrp="1"/>
          </p:cNvSpPr>
          <p:nvPr>
            <p:ph type="ftr" sz="quarter" idx="3"/>
          </p:nvPr>
        </p:nvSpPr>
        <p:spPr>
          <a:xfrm>
            <a:off x="3471334" y="5296960"/>
            <a:ext cx="3217333"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p:cNvSpPr>
            <a:spLocks noGrp="1"/>
          </p:cNvSpPr>
          <p:nvPr>
            <p:ph type="sldNum" sz="quarter" idx="4"/>
          </p:nvPr>
        </p:nvSpPr>
        <p:spPr>
          <a:xfrm>
            <a:off x="7281333" y="5296960"/>
            <a:ext cx="2370667"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74D4523D-50B4-4545-9EFB-B45464487C96}" type="slidenum">
              <a:rPr lang="en-US" smtClean="0"/>
              <a:t>‹N›</a:t>
            </a:fld>
            <a:endParaRPr lang="en-US"/>
          </a:p>
        </p:txBody>
      </p:sp>
    </p:spTree>
    <p:extLst>
      <p:ext uri="{BB962C8B-B14F-4D97-AF65-F5344CB8AC3E}">
        <p14:creationId xmlns:p14="http://schemas.microsoft.com/office/powerpoint/2010/main" val="208271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7.emf"/><Relationship Id="rId4"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emf"/><Relationship Id="rId13"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26.emf"/><Relationship Id="rId12"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3.emf"/><Relationship Id="rId10" Type="http://schemas.openxmlformats.org/officeDocument/2006/relationships/image" Target="../media/image12.gif"/><Relationship Id="rId4" Type="http://schemas.openxmlformats.org/officeDocument/2006/relationships/image" Target="../media/image24.png"/><Relationship Id="rId9" Type="http://schemas.openxmlformats.org/officeDocument/2006/relationships/image" Target="../media/image33.png"/><Relationship Id="rId1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emf"/><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8.emf"/><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4.png"/><Relationship Id="rId7"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12.gif"/></Relationships>
</file>

<file path=ppt/slides/_rels/slide2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2.png"/><Relationship Id="rId10" Type="http://schemas.openxmlformats.org/officeDocument/2006/relationships/image" Target="../media/image48.png"/><Relationship Id="rId9"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6.emf"/><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43.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7.emf"/></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72.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4.png"/><Relationship Id="rId7" Type="http://schemas.openxmlformats.org/officeDocument/2006/relationships/image" Target="../media/image4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75.png"/><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44.emf"/><Relationship Id="rId4" Type="http://schemas.openxmlformats.org/officeDocument/2006/relationships/image" Target="../media/image43.emf"/></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47.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8" Type="http://schemas.openxmlformats.org/officeDocument/2006/relationships/image" Target="../media/image58.gif"/><Relationship Id="rId3" Type="http://schemas.openxmlformats.org/officeDocument/2006/relationships/image" Target="../media/image54.gif"/><Relationship Id="rId7" Type="http://schemas.openxmlformats.org/officeDocument/2006/relationships/image" Target="../media/image57.gi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6.gif"/><Relationship Id="rId5" Type="http://schemas.openxmlformats.org/officeDocument/2006/relationships/image" Target="../media/image4.png"/><Relationship Id="rId10" Type="http://schemas.openxmlformats.org/officeDocument/2006/relationships/image" Target="../media/image53.png"/><Relationship Id="rId4" Type="http://schemas.openxmlformats.org/officeDocument/2006/relationships/image" Target="../media/image55.gif"/><Relationship Id="rId9" Type="http://schemas.openxmlformats.org/officeDocument/2006/relationships/image" Target="../media/image59.gif"/></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
            <a:ext cx="10160000" cy="5748969"/>
          </a:xfrm>
        </p:spPr>
      </p:pic>
      <p:sp>
        <p:nvSpPr>
          <p:cNvPr id="5" name="CasellaDiTesto 4"/>
          <p:cNvSpPr txBox="1"/>
          <p:nvPr/>
        </p:nvSpPr>
        <p:spPr>
          <a:xfrm>
            <a:off x="736600" y="380900"/>
            <a:ext cx="4267200" cy="861774"/>
          </a:xfrm>
          <a:prstGeom prst="rect">
            <a:avLst/>
          </a:prstGeom>
          <a:noFill/>
        </p:spPr>
        <p:txBody>
          <a:bodyPr wrap="square" rtlCol="0">
            <a:spAutoFit/>
          </a:bodyPr>
          <a:lstStyle/>
          <a:p>
            <a:pPr algn="just"/>
            <a:r>
              <a:rPr lang="it-IT" sz="2500" b="1" dirty="0">
                <a:solidFill>
                  <a:schemeClr val="bg1"/>
                </a:solidFill>
              </a:rPr>
              <a:t>Introduzione</a:t>
            </a:r>
            <a:r>
              <a:rPr lang="en-US" sz="2500" b="1" dirty="0">
                <a:solidFill>
                  <a:schemeClr val="bg1"/>
                </a:solidFill>
              </a:rPr>
              <a:t> </a:t>
            </a:r>
            <a:r>
              <a:rPr lang="it-IT" sz="2500" b="1" dirty="0">
                <a:solidFill>
                  <a:schemeClr val="bg1"/>
                </a:solidFill>
              </a:rPr>
              <a:t>ai modelli cinetici </a:t>
            </a:r>
            <a:r>
              <a:rPr lang="en-US" sz="2500" b="1" dirty="0">
                <a:solidFill>
                  <a:schemeClr val="bg1"/>
                </a:solidFill>
              </a:rPr>
              <a:t>per la </a:t>
            </a:r>
            <a:r>
              <a:rPr lang="en-US" sz="2500" b="1" dirty="0" err="1">
                <a:solidFill>
                  <a:schemeClr val="bg1"/>
                </a:solidFill>
              </a:rPr>
              <a:t>tomografia</a:t>
            </a:r>
            <a:r>
              <a:rPr lang="en-US" sz="2500" b="1" dirty="0">
                <a:solidFill>
                  <a:schemeClr val="bg1"/>
                </a:solidFill>
              </a:rPr>
              <a:t> ad emissione </a:t>
            </a:r>
          </a:p>
        </p:txBody>
      </p:sp>
      <p:sp>
        <p:nvSpPr>
          <p:cNvPr id="7" name="Rettangolo 6"/>
          <p:cNvSpPr/>
          <p:nvPr/>
        </p:nvSpPr>
        <p:spPr>
          <a:xfrm>
            <a:off x="736600" y="1471275"/>
            <a:ext cx="5029200" cy="2554545"/>
          </a:xfrm>
          <a:prstGeom prst="rect">
            <a:avLst/>
          </a:prstGeom>
        </p:spPr>
        <p:txBody>
          <a:bodyPr wrap="square">
            <a:spAutoFit/>
          </a:bodyPr>
          <a:lstStyle/>
          <a:p>
            <a:pPr algn="just"/>
            <a:r>
              <a:rPr lang="en-US" sz="2000" dirty="0">
                <a:solidFill>
                  <a:schemeClr val="bg1"/>
                </a:solidFill>
              </a:rPr>
              <a:t>Focus </a:t>
            </a:r>
            <a:r>
              <a:rPr lang="en-US" sz="2000" dirty="0" err="1">
                <a:solidFill>
                  <a:schemeClr val="bg1"/>
                </a:solidFill>
              </a:rPr>
              <a:t>principale</a:t>
            </a:r>
            <a:r>
              <a:rPr lang="en-US" sz="2000" dirty="0">
                <a:solidFill>
                  <a:schemeClr val="bg1"/>
                </a:solidFill>
              </a:rPr>
              <a:t> </a:t>
            </a:r>
            <a:r>
              <a:rPr lang="en-US" sz="2000" dirty="0" err="1">
                <a:solidFill>
                  <a:schemeClr val="bg1"/>
                </a:solidFill>
              </a:rPr>
              <a:t>sull’utilizzo</a:t>
            </a:r>
            <a:r>
              <a:rPr lang="en-US" sz="2000" dirty="0">
                <a:solidFill>
                  <a:schemeClr val="bg1"/>
                </a:solidFill>
              </a:rPr>
              <a:t> e </a:t>
            </a:r>
            <a:r>
              <a:rPr lang="en-US" sz="2000" dirty="0" err="1">
                <a:solidFill>
                  <a:schemeClr val="bg1"/>
                </a:solidFill>
              </a:rPr>
              <a:t>l’interpretazione</a:t>
            </a:r>
            <a:r>
              <a:rPr lang="en-US" sz="2000" dirty="0">
                <a:solidFill>
                  <a:schemeClr val="bg1"/>
                </a:solidFill>
              </a:rPr>
              <a:t> </a:t>
            </a:r>
            <a:r>
              <a:rPr lang="en-US" sz="2000" dirty="0" err="1">
                <a:solidFill>
                  <a:schemeClr val="bg1"/>
                </a:solidFill>
              </a:rPr>
              <a:t>dei</a:t>
            </a:r>
            <a:r>
              <a:rPr lang="en-US" sz="2000" dirty="0">
                <a:solidFill>
                  <a:schemeClr val="bg1"/>
                </a:solidFill>
              </a:rPr>
              <a:t>  </a:t>
            </a:r>
            <a:r>
              <a:rPr lang="en-US" sz="2000" dirty="0" err="1">
                <a:solidFill>
                  <a:schemeClr val="bg1"/>
                </a:solidFill>
              </a:rPr>
              <a:t>modelli</a:t>
            </a:r>
            <a:r>
              <a:rPr lang="en-US" sz="2000" dirty="0">
                <a:solidFill>
                  <a:schemeClr val="bg1"/>
                </a:solidFill>
              </a:rPr>
              <a:t> </a:t>
            </a:r>
            <a:r>
              <a:rPr lang="en-US" sz="2000" dirty="0" err="1">
                <a:solidFill>
                  <a:schemeClr val="bg1"/>
                </a:solidFill>
              </a:rPr>
              <a:t>compartimentali</a:t>
            </a:r>
            <a:endParaRPr lang="en-US" sz="2000" dirty="0">
              <a:solidFill>
                <a:schemeClr val="bg1"/>
              </a:solidFill>
            </a:endParaRPr>
          </a:p>
          <a:p>
            <a:pPr algn="just"/>
            <a:endParaRPr lang="en-US" dirty="0">
              <a:solidFill>
                <a:schemeClr val="bg1"/>
              </a:solidFill>
            </a:endParaRPr>
          </a:p>
          <a:p>
            <a:pPr algn="just"/>
            <a:endParaRPr lang="en-US" dirty="0">
              <a:solidFill>
                <a:schemeClr val="bg1"/>
              </a:solidFill>
            </a:endParaRPr>
          </a:p>
          <a:p>
            <a:pPr algn="just"/>
            <a:r>
              <a:rPr lang="en-US" sz="1500" b="1" dirty="0">
                <a:solidFill>
                  <a:schemeClr val="bg1"/>
                </a:solidFill>
              </a:rPr>
              <a:t>Michele Scipioni</a:t>
            </a:r>
          </a:p>
          <a:p>
            <a:pPr algn="just"/>
            <a:r>
              <a:rPr lang="en-US" sz="1300" i="1" dirty="0">
                <a:solidFill>
                  <a:schemeClr val="bg1"/>
                </a:solidFill>
              </a:rPr>
              <a:t>Ph.D. Student</a:t>
            </a:r>
          </a:p>
          <a:p>
            <a:pPr algn="just"/>
            <a:r>
              <a:rPr lang="en-US" sz="1300" i="1" dirty="0">
                <a:solidFill>
                  <a:schemeClr val="bg1"/>
                </a:solidFill>
              </a:rPr>
              <a:t>Dip. Ingegneria dell’informazione</a:t>
            </a:r>
          </a:p>
          <a:p>
            <a:pPr algn="just"/>
            <a:r>
              <a:rPr lang="en-US" sz="1300" i="1" dirty="0">
                <a:solidFill>
                  <a:schemeClr val="bg1"/>
                </a:solidFill>
              </a:rPr>
              <a:t>Università di Pisa</a:t>
            </a:r>
          </a:p>
          <a:p>
            <a:pPr algn="just"/>
            <a:endParaRPr lang="en-US" sz="1500" i="1" dirty="0">
              <a:solidFill>
                <a:schemeClr val="bg1"/>
              </a:solidFill>
            </a:endParaRPr>
          </a:p>
          <a:p>
            <a:pPr algn="just"/>
            <a:r>
              <a:rPr lang="en-US" sz="1500" dirty="0">
                <a:solidFill>
                  <a:schemeClr val="bg1"/>
                </a:solidFill>
              </a:rPr>
              <a:t>Corso di Immagini Biomediche, 01 </a:t>
            </a:r>
            <a:r>
              <a:rPr lang="en-US" sz="1500" dirty="0" err="1">
                <a:solidFill>
                  <a:schemeClr val="bg1"/>
                </a:solidFill>
              </a:rPr>
              <a:t>Dicembre</a:t>
            </a:r>
            <a:r>
              <a:rPr lang="en-US" sz="1500" dirty="0">
                <a:solidFill>
                  <a:schemeClr val="bg1"/>
                </a:solidFill>
              </a:rPr>
              <a:t> 2016</a:t>
            </a:r>
          </a:p>
        </p:txBody>
      </p:sp>
      <p:pic>
        <p:nvPicPr>
          <p:cNvPr id="8" name="Immagin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600" y="4762500"/>
            <a:ext cx="1069640" cy="790889"/>
          </a:xfrm>
          <a:prstGeom prst="rect">
            <a:avLst/>
          </a:prstGeom>
        </p:spPr>
      </p:pic>
      <p:pic>
        <p:nvPicPr>
          <p:cNvPr id="9218" name="Picture 2" descr="Y:\Documenti\INSEGNAMENTO\LezioneMLEM\presentazione\images\unipi_whi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56400" y="266700"/>
            <a:ext cx="3000399" cy="1600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387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10</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Modelli</a:t>
            </a:r>
            <a:r>
              <a:rPr lang="en-US" sz="3000" b="1" dirty="0">
                <a:solidFill>
                  <a:schemeClr val="tx2">
                    <a:lumMod val="75000"/>
                  </a:schemeClr>
                </a:solidFill>
              </a:rPr>
              <a:t> </a:t>
            </a:r>
            <a:r>
              <a:rPr lang="en-US" sz="3000" b="1" dirty="0" err="1">
                <a:solidFill>
                  <a:schemeClr val="tx2">
                    <a:lumMod val="75000"/>
                  </a:schemeClr>
                </a:solidFill>
              </a:rPr>
              <a:t>compartimentali</a:t>
            </a:r>
            <a:endParaRPr lang="en-US" sz="3000" b="1" dirty="0">
              <a:solidFill>
                <a:schemeClr val="tx2">
                  <a:lumMod val="75000"/>
                </a:schemeClr>
              </a:solidFill>
            </a:endParaRPr>
          </a:p>
        </p:txBody>
      </p:sp>
      <p:sp>
        <p:nvSpPr>
          <p:cNvPr id="20" name="CasellaDiTesto 19"/>
          <p:cNvSpPr txBox="1"/>
          <p:nvPr/>
        </p:nvSpPr>
        <p:spPr>
          <a:xfrm>
            <a:off x="568807" y="1461343"/>
            <a:ext cx="5882793" cy="2785378"/>
          </a:xfrm>
          <a:prstGeom prst="rect">
            <a:avLst/>
          </a:prstGeom>
          <a:noFill/>
        </p:spPr>
        <p:txBody>
          <a:bodyPr wrap="square" rtlCol="0">
            <a:spAutoFit/>
          </a:bodyPr>
          <a:lstStyle/>
          <a:p>
            <a:pPr algn="just">
              <a:spcAft>
                <a:spcPts val="600"/>
              </a:spcAft>
            </a:pPr>
            <a:r>
              <a:rPr lang="it-IT" sz="1600" dirty="0"/>
              <a:t>L’idea di questo tipo di modelli è che tutte le molecole di tracciante iniettate nel sistema, ad ogni istante di tempo, possono </a:t>
            </a:r>
            <a:r>
              <a:rPr lang="it-IT" sz="1600" b="1" dirty="0">
                <a:solidFill>
                  <a:srgbClr val="002060"/>
                </a:solidFill>
              </a:rPr>
              <a:t>esistere in uno solo di tutti i possibili compartimenti </a:t>
            </a:r>
            <a:r>
              <a:rPr lang="it-IT" sz="1600" dirty="0"/>
              <a:t>previsti dal modello stesso.</a:t>
            </a:r>
          </a:p>
          <a:p>
            <a:pPr algn="just">
              <a:spcAft>
                <a:spcPts val="600"/>
              </a:spcAft>
            </a:pPr>
            <a:r>
              <a:rPr lang="it-IT" sz="1600" dirty="0"/>
              <a:t>I compartimenti si differenziano uno dall’altro perché </a:t>
            </a:r>
            <a:r>
              <a:rPr lang="it-IT" sz="1600" b="1" dirty="0">
                <a:solidFill>
                  <a:srgbClr val="002060"/>
                </a:solidFill>
              </a:rPr>
              <a:t>descrivono stati diversi</a:t>
            </a:r>
            <a:r>
              <a:rPr lang="it-IT" sz="1600" dirty="0"/>
              <a:t> del tracciante che possono essere:</a:t>
            </a:r>
          </a:p>
          <a:p>
            <a:pPr marL="539750" indent="-285750" algn="just">
              <a:spcAft>
                <a:spcPts val="600"/>
              </a:spcAft>
              <a:buFont typeface="Arial" panose="020B0604020202020204" pitchFamily="34" charset="0"/>
              <a:buChar char="•"/>
            </a:pPr>
            <a:r>
              <a:rPr lang="it-IT" sz="1600" b="1" dirty="0">
                <a:solidFill>
                  <a:srgbClr val="C00000"/>
                </a:solidFill>
              </a:rPr>
              <a:t>Fisici</a:t>
            </a:r>
            <a:r>
              <a:rPr lang="it-IT" sz="1600" dirty="0"/>
              <a:t>: da un lato o dall’altro di una barriera, una membrana, spazio inter/intracellulare, sinapsi, …</a:t>
            </a:r>
          </a:p>
          <a:p>
            <a:pPr marL="539750" indent="-285750" algn="just">
              <a:spcAft>
                <a:spcPts val="600"/>
              </a:spcAft>
              <a:buFont typeface="Arial" panose="020B0604020202020204" pitchFamily="34" charset="0"/>
              <a:buChar char="•"/>
            </a:pPr>
            <a:r>
              <a:rPr lang="it-IT" sz="1600" b="1" dirty="0">
                <a:solidFill>
                  <a:srgbClr val="C00000"/>
                </a:solidFill>
              </a:rPr>
              <a:t>Chimici</a:t>
            </a:r>
            <a:r>
              <a:rPr lang="it-IT" sz="1600" dirty="0"/>
              <a:t>: modifiche a livello molecolare, legame a dei recettori specifici</a:t>
            </a:r>
          </a:p>
        </p:txBody>
      </p:sp>
      <p:pic>
        <p:nvPicPr>
          <p:cNvPr id="21" name="Immagine 20"/>
          <p:cNvPicPr>
            <a:picLocks noChangeAspect="1"/>
          </p:cNvPicPr>
          <p:nvPr/>
        </p:nvPicPr>
        <p:blipFill rotWithShape="1">
          <a:blip r:embed="rId4">
            <a:clrChange>
              <a:clrFrom>
                <a:srgbClr val="FFFFFF"/>
              </a:clrFrom>
              <a:clrTo>
                <a:srgbClr val="FFFFFF">
                  <a:alpha val="0"/>
                </a:srgbClr>
              </a:clrTo>
            </a:clrChange>
            <a:lum bright="-22000" contrast="14000"/>
          </a:blip>
          <a:srcRect r="1848" b="2798"/>
          <a:stretch/>
        </p:blipFill>
        <p:spPr>
          <a:xfrm>
            <a:off x="6680200" y="2019300"/>
            <a:ext cx="2819400" cy="1476000"/>
          </a:xfrm>
          <a:prstGeom prst="rect">
            <a:avLst/>
          </a:prstGeom>
        </p:spPr>
      </p:pic>
      <p:sp>
        <p:nvSpPr>
          <p:cNvPr id="2" name="Rettangolo 1"/>
          <p:cNvSpPr/>
          <p:nvPr/>
        </p:nvSpPr>
        <p:spPr>
          <a:xfrm>
            <a:off x="568807" y="4236303"/>
            <a:ext cx="9006993" cy="830997"/>
          </a:xfrm>
          <a:prstGeom prst="rect">
            <a:avLst/>
          </a:prstGeom>
        </p:spPr>
        <p:txBody>
          <a:bodyPr wrap="square">
            <a:spAutoFit/>
          </a:bodyPr>
          <a:lstStyle/>
          <a:p>
            <a:pPr algn="just">
              <a:spcAft>
                <a:spcPts val="600"/>
              </a:spcAft>
            </a:pPr>
            <a:r>
              <a:rPr lang="it-IT" sz="1600" i="1" dirty="0"/>
              <a:t>Spesso un singolo compartimento sintetizza al suo interno una o più di queste caratteristiche, il cui significato fisiologico andrà a variare in funzione della combinazione tracciante-tessuto a cui lo si vuole applicare.</a:t>
            </a:r>
          </a:p>
        </p:txBody>
      </p:sp>
      <p:sp>
        <p:nvSpPr>
          <p:cNvPr id="17" name="CasellaDiTesto 16"/>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1114192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11</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Modelli</a:t>
            </a:r>
            <a:r>
              <a:rPr lang="en-US" sz="3000" b="1" dirty="0">
                <a:solidFill>
                  <a:schemeClr val="tx2">
                    <a:lumMod val="75000"/>
                  </a:schemeClr>
                </a:solidFill>
              </a:rPr>
              <a:t> </a:t>
            </a:r>
            <a:r>
              <a:rPr lang="en-US" sz="3000" b="1" dirty="0" err="1">
                <a:solidFill>
                  <a:schemeClr val="tx2">
                    <a:lumMod val="75000"/>
                  </a:schemeClr>
                </a:solidFill>
              </a:rPr>
              <a:t>compartimentali</a:t>
            </a:r>
            <a:endParaRPr lang="en-US" sz="3000" b="1" dirty="0">
              <a:solidFill>
                <a:schemeClr val="tx2">
                  <a:lumMod val="75000"/>
                </a:schemeClr>
              </a:solidFill>
            </a:endParaRPr>
          </a:p>
        </p:txBody>
      </p:sp>
      <mc:AlternateContent xmlns:mc="http://schemas.openxmlformats.org/markup-compatibility/2006" xmlns:a14="http://schemas.microsoft.com/office/drawing/2010/main">
        <mc:Choice Requires="a14">
          <p:sp>
            <p:nvSpPr>
              <p:cNvPr id="20" name="CasellaDiTesto 19"/>
              <p:cNvSpPr txBox="1"/>
              <p:nvPr/>
            </p:nvSpPr>
            <p:spPr>
              <a:xfrm>
                <a:off x="584200" y="1387138"/>
                <a:ext cx="8915399" cy="3908762"/>
              </a:xfrm>
              <a:prstGeom prst="rect">
                <a:avLst/>
              </a:prstGeom>
              <a:noFill/>
            </p:spPr>
            <p:txBody>
              <a:bodyPr wrap="square" rtlCol="0">
                <a:spAutoFit/>
              </a:bodyPr>
              <a:lstStyle/>
              <a:p>
                <a:pPr algn="just">
                  <a:spcAft>
                    <a:spcPts val="600"/>
                  </a:spcAft>
                </a:pPr>
                <a:r>
                  <a:rPr lang="it-IT" sz="1600" dirty="0"/>
                  <a:t>Un modello compartimentale va poi a </a:t>
                </a:r>
                <a:r>
                  <a:rPr lang="it-IT" sz="1600" b="1" dirty="0">
                    <a:solidFill>
                      <a:srgbClr val="002060"/>
                    </a:solidFill>
                  </a:rPr>
                  <a:t>descrivere le possibili trasformazioni </a:t>
                </a:r>
                <a:r>
                  <a:rPr lang="it-IT" sz="1600" dirty="0"/>
                  <a:t>che possono verificarsi, e che hanno come effetto un movimento di queste molecole di tracciante, da un compartimento ad un altro.</a:t>
                </a:r>
              </a:p>
              <a:p>
                <a:pPr algn="just">
                  <a:spcAft>
                    <a:spcPts val="600"/>
                  </a:spcAft>
                </a:pPr>
                <a:endParaRPr lang="it-IT" sz="1600" dirty="0"/>
              </a:p>
              <a:p>
                <a:pPr algn="just">
                  <a:spcAft>
                    <a:spcPts val="600"/>
                  </a:spcAft>
                </a:pPr>
                <a:endParaRPr lang="it-IT" sz="1600" dirty="0"/>
              </a:p>
              <a:p>
                <a:pPr algn="just">
                  <a:spcAft>
                    <a:spcPts val="600"/>
                  </a:spcAft>
                </a:pPr>
                <a:endParaRPr lang="it-IT" sz="1600" dirty="0"/>
              </a:p>
              <a:p>
                <a:pPr algn="just">
                  <a:spcAft>
                    <a:spcPts val="600"/>
                  </a:spcAft>
                </a:pPr>
                <a:endParaRPr lang="it-IT" sz="1600" dirty="0"/>
              </a:p>
              <a:p>
                <a:pPr algn="just">
                  <a:spcAft>
                    <a:spcPts val="600"/>
                  </a:spcAft>
                </a:pPr>
                <a:endParaRPr lang="it-IT" sz="1600" dirty="0"/>
              </a:p>
              <a:p>
                <a:pPr algn="just">
                  <a:spcAft>
                    <a:spcPts val="600"/>
                  </a:spcAft>
                </a:pPr>
                <a:r>
                  <a:rPr lang="it-IT" sz="1600" dirty="0"/>
                  <a:t>I parametri del modello possono essere letti come la </a:t>
                </a:r>
                <a:r>
                  <a:rPr lang="it-IT" sz="1600" b="1" dirty="0">
                    <a:solidFill>
                      <a:srgbClr val="002060"/>
                    </a:solidFill>
                  </a:rPr>
                  <a:t>frazione di molecole di tracciante che si sposteranno </a:t>
                </a:r>
                <a:r>
                  <a:rPr lang="it-IT" sz="1600" dirty="0"/>
                  <a:t>da un compartimento all’altro nell’unità di tempo. Sono delle costante di «velocità» e in genere sono espressi in </a:t>
                </a:r>
                <a14:m>
                  <m:oMath xmlns:m="http://schemas.openxmlformats.org/officeDocument/2006/math">
                    <m:sSup>
                      <m:sSupPr>
                        <m:ctrlPr>
                          <a:rPr lang="it-IT" sz="1600" i="1" smtClean="0">
                            <a:latin typeface="Cambria Math" panose="02040503050406030204" pitchFamily="18" charset="0"/>
                          </a:rPr>
                        </m:ctrlPr>
                      </m:sSupPr>
                      <m:e>
                        <m:r>
                          <a:rPr lang="it-IT" sz="1600" b="0" i="1" smtClean="0">
                            <a:latin typeface="Cambria Math" panose="02040503050406030204" pitchFamily="18" charset="0"/>
                          </a:rPr>
                          <m:t>𝑚𝑖𝑛</m:t>
                        </m:r>
                      </m:e>
                      <m:sup>
                        <m:r>
                          <a:rPr lang="it-IT" sz="1600" b="0" i="1" smtClean="0">
                            <a:latin typeface="Cambria Math" panose="02040503050406030204" pitchFamily="18" charset="0"/>
                          </a:rPr>
                          <m:t>−1</m:t>
                        </m:r>
                      </m:sup>
                    </m:sSup>
                    <m:r>
                      <a:rPr lang="it-IT" sz="1600" b="0" i="0" smtClean="0">
                        <a:latin typeface="Cambria Math" panose="02040503050406030204" pitchFamily="18" charset="0"/>
                      </a:rPr>
                      <m:t>.</m:t>
                    </m:r>
                  </m:oMath>
                </a14:m>
                <a:endParaRPr lang="it-IT" sz="1600" b="0" dirty="0"/>
              </a:p>
              <a:p>
                <a:pPr algn="just">
                  <a:spcAft>
                    <a:spcPts val="600"/>
                  </a:spcAft>
                </a:pPr>
                <a:endParaRPr lang="it-IT" sz="1600" b="0" dirty="0"/>
              </a:p>
              <a:p>
                <a:pPr algn="just">
                  <a:spcAft>
                    <a:spcPts val="600"/>
                  </a:spcAft>
                </a:pPr>
                <a:r>
                  <a:rPr lang="it-IT" sz="1600" i="1" dirty="0"/>
                  <a:t>[</a:t>
                </a:r>
                <a:r>
                  <a:rPr lang="it-IT" sz="1500" i="1" dirty="0"/>
                  <a:t>L’effettivo significato fisiologico delle costanti dipende dall’interpretazione data ai compartimenti di partenza ed arrivo dei flussi di materia che le costanti stesse regolano</a:t>
                </a:r>
                <a:r>
                  <a:rPr lang="it-IT" sz="1600" i="1" dirty="0"/>
                  <a:t>.]</a:t>
                </a:r>
                <a:endParaRPr lang="it-IT" sz="1600" b="0" i="1" dirty="0"/>
              </a:p>
            </p:txBody>
          </p:sp>
        </mc:Choice>
        <mc:Fallback xmlns="">
          <p:sp>
            <p:nvSpPr>
              <p:cNvPr id="20" name="CasellaDiTesto 19"/>
              <p:cNvSpPr txBox="1">
                <a:spLocks noRot="1" noChangeAspect="1" noMove="1" noResize="1" noEditPoints="1" noAdjustHandles="1" noChangeArrowheads="1" noChangeShapeType="1" noTextEdit="1"/>
              </p:cNvSpPr>
              <p:nvPr/>
            </p:nvSpPr>
            <p:spPr>
              <a:xfrm>
                <a:off x="584200" y="1387138"/>
                <a:ext cx="8915399" cy="3908762"/>
              </a:xfrm>
              <a:prstGeom prst="rect">
                <a:avLst/>
              </a:prstGeom>
              <a:blipFill>
                <a:blip r:embed="rId4"/>
                <a:stretch>
                  <a:fillRect l="-410" t="-468" r="-342" b="-1092"/>
                </a:stretch>
              </a:blipFill>
            </p:spPr>
            <p:txBody>
              <a:bodyPr/>
              <a:lstStyle/>
              <a:p>
                <a:r>
                  <a:rPr lang="it-IT">
                    <a:noFill/>
                  </a:rPr>
                  <a:t> </a:t>
                </a:r>
              </a:p>
            </p:txBody>
          </p:sp>
        </mc:Fallback>
      </mc:AlternateContent>
      <p:pic>
        <p:nvPicPr>
          <p:cNvPr id="21" name="Immagine 20"/>
          <p:cNvPicPr>
            <a:picLocks noChangeAspect="1"/>
          </p:cNvPicPr>
          <p:nvPr/>
        </p:nvPicPr>
        <p:blipFill>
          <a:blip r:embed="rId5"/>
          <a:stretch>
            <a:fillRect/>
          </a:stretch>
        </p:blipFill>
        <p:spPr>
          <a:xfrm>
            <a:off x="2108200" y="2057230"/>
            <a:ext cx="2667000" cy="1409870"/>
          </a:xfrm>
          <a:prstGeom prst="rect">
            <a:avLst/>
          </a:prstGeom>
        </p:spPr>
      </p:pic>
      <p:pic>
        <p:nvPicPr>
          <p:cNvPr id="22" name="Immagine 21"/>
          <p:cNvPicPr>
            <a:picLocks noChangeAspect="1"/>
          </p:cNvPicPr>
          <p:nvPr/>
        </p:nvPicPr>
        <p:blipFill>
          <a:blip r:embed="rId6"/>
          <a:stretch>
            <a:fillRect/>
          </a:stretch>
        </p:blipFill>
        <p:spPr>
          <a:xfrm>
            <a:off x="5384800" y="2400300"/>
            <a:ext cx="2443073" cy="699825"/>
          </a:xfrm>
          <a:prstGeom prst="rect">
            <a:avLst/>
          </a:prstGeom>
        </p:spPr>
      </p:pic>
      <p:sp>
        <p:nvSpPr>
          <p:cNvPr id="16" name="CasellaDiTesto 15"/>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521478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12</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Principali</a:t>
            </a:r>
            <a:r>
              <a:rPr lang="en-US" sz="3000" b="1" dirty="0">
                <a:solidFill>
                  <a:schemeClr val="tx2">
                    <a:lumMod val="75000"/>
                  </a:schemeClr>
                </a:solidFill>
              </a:rPr>
              <a:t> </a:t>
            </a:r>
            <a:r>
              <a:rPr lang="en-US" sz="3000" b="1" dirty="0" err="1">
                <a:solidFill>
                  <a:schemeClr val="tx2">
                    <a:lumMod val="75000"/>
                  </a:schemeClr>
                </a:solidFill>
              </a:rPr>
              <a:t>esempi</a:t>
            </a:r>
            <a:r>
              <a:rPr lang="en-US" sz="3000" b="1" dirty="0">
                <a:solidFill>
                  <a:schemeClr val="tx2">
                    <a:lumMod val="75000"/>
                  </a:schemeClr>
                </a:solidFill>
              </a:rPr>
              <a:t> di </a:t>
            </a:r>
            <a:r>
              <a:rPr lang="en-US" sz="3000" b="1" dirty="0" err="1">
                <a:solidFill>
                  <a:schemeClr val="tx2">
                    <a:lumMod val="75000"/>
                  </a:schemeClr>
                </a:solidFill>
              </a:rPr>
              <a:t>modelli</a:t>
            </a:r>
            <a:r>
              <a:rPr lang="en-US" sz="3000" b="1" dirty="0">
                <a:solidFill>
                  <a:schemeClr val="tx2">
                    <a:lumMod val="75000"/>
                  </a:schemeClr>
                </a:solidFill>
              </a:rPr>
              <a:t> </a:t>
            </a:r>
            <a:r>
              <a:rPr lang="en-US" sz="3000" b="1" dirty="0" err="1">
                <a:solidFill>
                  <a:schemeClr val="tx2">
                    <a:lumMod val="75000"/>
                  </a:schemeClr>
                </a:solidFill>
              </a:rPr>
              <a:t>compartimentali</a:t>
            </a:r>
            <a:endParaRPr lang="en-US" sz="3000" b="1" dirty="0">
              <a:solidFill>
                <a:schemeClr val="tx2">
                  <a:lumMod val="75000"/>
                </a:schemeClr>
              </a:solidFill>
            </a:endParaRPr>
          </a:p>
        </p:txBody>
      </p:sp>
      <mc:AlternateContent xmlns:mc="http://schemas.openxmlformats.org/markup-compatibility/2006" xmlns:a14="http://schemas.microsoft.com/office/drawing/2010/main">
        <mc:Choice Requires="a14">
          <p:sp>
            <p:nvSpPr>
              <p:cNvPr id="20" name="CasellaDiTesto 19"/>
              <p:cNvSpPr txBox="1"/>
              <p:nvPr/>
            </p:nvSpPr>
            <p:spPr>
              <a:xfrm>
                <a:off x="701783" y="1562100"/>
                <a:ext cx="5902217" cy="3200876"/>
              </a:xfrm>
              <a:prstGeom prst="rect">
                <a:avLst/>
              </a:prstGeom>
              <a:noFill/>
            </p:spPr>
            <p:txBody>
              <a:bodyPr wrap="square" rtlCol="0">
                <a:spAutoFit/>
              </a:bodyPr>
              <a:lstStyle/>
              <a:p>
                <a:pPr algn="just">
                  <a:spcAft>
                    <a:spcPts val="600"/>
                  </a:spcAft>
                </a:pPr>
                <a:r>
                  <a:rPr lang="it-IT" sz="1600" dirty="0"/>
                  <a:t>La classica rappresentazione grafica utilizzate per descrivere un modello compartimentale sfrutta dei </a:t>
                </a:r>
                <a:r>
                  <a:rPr lang="it-IT" sz="1600" b="1" dirty="0">
                    <a:solidFill>
                      <a:srgbClr val="002060"/>
                    </a:solidFill>
                  </a:rPr>
                  <a:t>riquadri numerati </a:t>
                </a:r>
                <a:r>
                  <a:rPr lang="it-IT" sz="1600" dirty="0"/>
                  <a:t>per indicare i diversi compartimenti, e delle </a:t>
                </a:r>
                <a:r>
                  <a:rPr lang="it-IT" sz="1600" b="1" dirty="0">
                    <a:solidFill>
                      <a:srgbClr val="002060"/>
                    </a:solidFill>
                  </a:rPr>
                  <a:t>frecce orientate </a:t>
                </a:r>
                <a:r>
                  <a:rPr lang="it-IT" sz="1600" dirty="0"/>
                  <a:t>per indicare la direzione dei flussi di molecole. A ciascuna freccia è associata una </a:t>
                </a:r>
                <a:r>
                  <a:rPr lang="it-IT" sz="1600" b="1" dirty="0">
                    <a:solidFill>
                      <a:srgbClr val="002060"/>
                    </a:solidFill>
                  </a:rPr>
                  <a:t>costante cinetica </a:t>
                </a:r>
                <a:r>
                  <a:rPr lang="it-IT" sz="1600" i="1" dirty="0"/>
                  <a:t>(rate </a:t>
                </a:r>
                <a:r>
                  <a:rPr lang="it-IT" sz="1600" i="1" dirty="0" err="1"/>
                  <a:t>constant</a:t>
                </a:r>
                <a:r>
                  <a:rPr lang="it-IT" sz="1600" i="1" dirty="0"/>
                  <a:t>)</a:t>
                </a:r>
                <a:r>
                  <a:rPr lang="it-IT" sz="1600" dirty="0"/>
                  <a:t> che identifica la frazione di molecole che viene scambiata nell’unità di tempo.</a:t>
                </a:r>
              </a:p>
              <a:p>
                <a:pPr algn="just">
                  <a:spcAft>
                    <a:spcPts val="600"/>
                  </a:spcAft>
                </a:pPr>
                <a:endParaRPr lang="it-IT" sz="1600" b="0" dirty="0"/>
              </a:p>
              <a:p>
                <a:pPr algn="just">
                  <a:spcAft>
                    <a:spcPts val="600"/>
                  </a:spcAft>
                </a:pPr>
                <a:r>
                  <a:rPr lang="it-IT" sz="1600" dirty="0"/>
                  <a:t>Con </a:t>
                </a:r>
                <a14:m>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𝑎</m:t>
                        </m:r>
                      </m:sub>
                    </m:sSub>
                  </m:oMath>
                </a14:m>
                <a:r>
                  <a:rPr lang="it-IT" sz="1600" b="0" dirty="0"/>
                  <a:t> indichiamo l’andamento temporale della </a:t>
                </a:r>
                <a:r>
                  <a:rPr lang="it-IT" sz="1600" b="1" dirty="0">
                    <a:solidFill>
                      <a:srgbClr val="002060"/>
                    </a:solidFill>
                  </a:rPr>
                  <a:t>concentrazione plasmatica di tracciante</a:t>
                </a:r>
                <a:r>
                  <a:rPr lang="it-IT" sz="1600" b="0" dirty="0"/>
                  <a:t>: essendo questa grandezza utilizzata come input al sistema, quello plasmatico non viene conteggiato nel numero dei compartimenti modellati, e non è coinvolto nel processo di stima e predizione basato sull’utilizzo del modello stesso.</a:t>
                </a:r>
              </a:p>
            </p:txBody>
          </p:sp>
        </mc:Choice>
        <mc:Fallback xmlns="">
          <p:sp>
            <p:nvSpPr>
              <p:cNvPr id="20" name="CasellaDiTesto 19"/>
              <p:cNvSpPr txBox="1">
                <a:spLocks noRot="1" noChangeAspect="1" noMove="1" noResize="1" noEditPoints="1" noAdjustHandles="1" noChangeArrowheads="1" noChangeShapeType="1" noTextEdit="1"/>
              </p:cNvSpPr>
              <p:nvPr/>
            </p:nvSpPr>
            <p:spPr>
              <a:xfrm>
                <a:off x="701783" y="1562100"/>
                <a:ext cx="5902217" cy="3200876"/>
              </a:xfrm>
              <a:prstGeom prst="rect">
                <a:avLst/>
              </a:prstGeom>
              <a:blipFill>
                <a:blip r:embed="rId4"/>
                <a:stretch>
                  <a:fillRect l="-517" t="-571" r="-620" b="-1524"/>
                </a:stretch>
              </a:blipFill>
            </p:spPr>
            <p:txBody>
              <a:bodyPr/>
              <a:lstStyle/>
              <a:p>
                <a:r>
                  <a:rPr lang="it-IT">
                    <a:noFill/>
                  </a:rPr>
                  <a:t> </a:t>
                </a:r>
              </a:p>
            </p:txBody>
          </p:sp>
        </mc:Fallback>
      </mc:AlternateContent>
      <p:pic>
        <p:nvPicPr>
          <p:cNvPr id="2" name="Immagine 1"/>
          <p:cNvPicPr>
            <a:picLocks noChangeAspect="1"/>
          </p:cNvPicPr>
          <p:nvPr/>
        </p:nvPicPr>
        <p:blipFill>
          <a:blip r:embed="rId5">
            <a:clrChange>
              <a:clrFrom>
                <a:srgbClr val="FFFFFF"/>
              </a:clrFrom>
              <a:clrTo>
                <a:srgbClr val="FFFFFF">
                  <a:alpha val="0"/>
                </a:srgbClr>
              </a:clrTo>
            </a:clrChange>
            <a:lum bright="-18000" contrast="34000"/>
          </a:blip>
          <a:stretch>
            <a:fillRect/>
          </a:stretch>
        </p:blipFill>
        <p:spPr>
          <a:xfrm>
            <a:off x="6908800" y="1213825"/>
            <a:ext cx="2653514" cy="3830599"/>
          </a:xfrm>
          <a:prstGeom prst="rect">
            <a:avLst/>
          </a:prstGeom>
        </p:spPr>
      </p:pic>
      <p:sp>
        <p:nvSpPr>
          <p:cNvPr id="16" name="CasellaDiTesto 15"/>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75131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13</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Ipotesi</a:t>
            </a:r>
            <a:r>
              <a:rPr lang="en-US" sz="3000" b="1" dirty="0">
                <a:solidFill>
                  <a:schemeClr val="tx2">
                    <a:lumMod val="75000"/>
                  </a:schemeClr>
                </a:solidFill>
              </a:rPr>
              <a:t> di base</a:t>
            </a:r>
          </a:p>
        </p:txBody>
      </p:sp>
      <mc:AlternateContent xmlns:mc="http://schemas.openxmlformats.org/markup-compatibility/2006" xmlns:a14="http://schemas.microsoft.com/office/drawing/2010/main">
        <mc:Choice Requires="a14">
          <p:sp>
            <p:nvSpPr>
              <p:cNvPr id="20" name="CasellaDiTesto 19"/>
              <p:cNvSpPr txBox="1"/>
              <p:nvPr/>
            </p:nvSpPr>
            <p:spPr>
              <a:xfrm>
                <a:off x="549383" y="1409700"/>
                <a:ext cx="9026417" cy="3754874"/>
              </a:xfrm>
              <a:prstGeom prst="rect">
                <a:avLst/>
              </a:prstGeom>
              <a:noFill/>
            </p:spPr>
            <p:txBody>
              <a:bodyPr wrap="square" rtlCol="0">
                <a:spAutoFit/>
              </a:bodyPr>
              <a:lstStyle/>
              <a:p>
                <a:pPr marL="342900" indent="-342900" algn="just">
                  <a:spcAft>
                    <a:spcPts val="600"/>
                  </a:spcAft>
                  <a:buFont typeface="+mj-lt"/>
                  <a:buAutoNum type="arabicPeriod"/>
                </a:pPr>
                <a:r>
                  <a:rPr lang="it-IT" sz="1600" b="1" dirty="0">
                    <a:solidFill>
                      <a:schemeClr val="tx2">
                        <a:lumMod val="75000"/>
                      </a:schemeClr>
                    </a:solidFill>
                  </a:rPr>
                  <a:t>Ogni compartimento è omogeneo e «ben mescolato</a:t>
                </a:r>
                <a:r>
                  <a:rPr lang="it-IT" sz="1600" dirty="0"/>
                  <a:t>»: all’interno di un compartimento non esistono gradienti di concentrazione, e tutte le molecole di un compartimento hanno la stessa probabilità di essere «scelte» per passare da un compartimento ad un altro.</a:t>
                </a:r>
                <a:endParaRPr lang="it-IT" sz="1600" dirty="0">
                  <a:sym typeface="Wingdings" panose="05000000000000000000" pitchFamily="2" charset="2"/>
                </a:endParaRPr>
              </a:p>
              <a:p>
                <a:pPr marL="342900" indent="-342900" algn="just">
                  <a:spcAft>
                    <a:spcPts val="600"/>
                  </a:spcAft>
                  <a:buFont typeface="+mj-lt"/>
                  <a:buAutoNum type="arabicPeriod"/>
                </a:pPr>
                <a:endParaRPr lang="it-IT" sz="1600" dirty="0"/>
              </a:p>
              <a:p>
                <a:pPr marL="342900" indent="-342900" algn="just">
                  <a:spcAft>
                    <a:spcPts val="600"/>
                  </a:spcAft>
                  <a:buFont typeface="+mj-lt"/>
                  <a:buAutoNum type="arabicPeriod"/>
                </a:pPr>
                <a:endParaRPr lang="it-IT" sz="1600" dirty="0"/>
              </a:p>
              <a:p>
                <a:pPr marL="342900" indent="-342900" algn="just">
                  <a:spcAft>
                    <a:spcPts val="600"/>
                  </a:spcAft>
                  <a:buFont typeface="+mj-lt"/>
                  <a:buAutoNum type="arabicPeriod"/>
                </a:pPr>
                <a:r>
                  <a:rPr lang="it-IT" sz="1600" b="1" dirty="0">
                    <a:solidFill>
                      <a:schemeClr val="tx2">
                        <a:lumMod val="75000"/>
                      </a:schemeClr>
                    </a:solidFill>
                  </a:rPr>
                  <a:t>I processi fisiologici che determinano il segnale misurato sono in una condizione di regime</a:t>
                </a:r>
                <a:r>
                  <a:rPr lang="it-IT" sz="1600" dirty="0"/>
                  <a:t>: matematicamente parlando ciò implica che le costanti cinetiche del modello non cambiano nel tempo durante lo studio, e quindi il sistema può essere descritto da equazioni differenziali </a:t>
                </a:r>
                <a:r>
                  <a:rPr lang="it-IT" sz="1600" i="1" dirty="0"/>
                  <a:t>lineari</a:t>
                </a:r>
                <a:r>
                  <a:rPr lang="it-IT" sz="1600" dirty="0"/>
                  <a:t>.</a:t>
                </a:r>
              </a:p>
              <a:p>
                <a:pPr marL="342900" indent="-342900" algn="just">
                  <a:spcAft>
                    <a:spcPts val="600"/>
                  </a:spcAft>
                  <a:buFont typeface="+mj-lt"/>
                  <a:buAutoNum type="arabicPeriod"/>
                </a:pPr>
                <a:endParaRPr lang="it-IT" sz="1600" b="0" dirty="0"/>
              </a:p>
              <a:p>
                <a:pPr marL="342900" indent="-342900" algn="just">
                  <a:spcAft>
                    <a:spcPts val="600"/>
                  </a:spcAft>
                  <a:buFont typeface="+mj-lt"/>
                  <a:buAutoNum type="arabicPeriod"/>
                </a:pPr>
                <a:endParaRPr lang="it-IT" sz="1600" b="0" dirty="0"/>
              </a:p>
              <a:p>
                <a:pPr marL="342900" indent="-342900" algn="just">
                  <a:spcAft>
                    <a:spcPts val="600"/>
                  </a:spcAft>
                  <a:buFont typeface="+mj-lt"/>
                  <a:buAutoNum type="arabicPeriod"/>
                </a:pPr>
                <a:r>
                  <a:rPr lang="it-IT" sz="1600" dirty="0"/>
                  <a:t>Le due ipotesi precedenti consentono di definire </a:t>
                </a:r>
                <a:r>
                  <a:rPr lang="it-IT" sz="1600" b="1" dirty="0">
                    <a:solidFill>
                      <a:schemeClr val="tx2">
                        <a:lumMod val="75000"/>
                      </a:schemeClr>
                    </a:solidFill>
                  </a:rPr>
                  <a:t>il flusso di tracciante dal compartimento 1 al compartimento 2 come linearmente proporzionale alla concentrazione di tracciante nel compartimento di origine</a:t>
                </a:r>
                <a:r>
                  <a:rPr lang="it-IT" sz="1600" dirty="0"/>
                  <a:t>: </a:t>
                </a:r>
                <a14:m>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𝐽</m:t>
                        </m:r>
                      </m:e>
                      <m:sub>
                        <m:r>
                          <a:rPr lang="it-IT" sz="1600" b="0" i="1" smtClean="0">
                            <a:latin typeface="Cambria Math" panose="02040503050406030204" pitchFamily="18" charset="0"/>
                          </a:rPr>
                          <m:t>12</m:t>
                        </m:r>
                      </m:sub>
                    </m:sSub>
                    <m:r>
                      <a:rPr lang="it-IT" sz="1600" b="0" i="1" smtClean="0">
                        <a:latin typeface="Cambria Math" panose="02040503050406030204" pitchFamily="18" charset="0"/>
                      </a:rPr>
                      <m:t>=</m:t>
                    </m:r>
                    <m:r>
                      <a:rPr lang="it-IT" sz="1600" b="0" i="1" smtClean="0">
                        <a:latin typeface="Cambria Math" panose="02040503050406030204" pitchFamily="18" charset="0"/>
                      </a:rPr>
                      <m:t>𝑘</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1</m:t>
                        </m:r>
                      </m:sub>
                    </m:sSub>
                  </m:oMath>
                </a14:m>
                <a:endParaRPr lang="it-IT" sz="1600" b="0" dirty="0"/>
              </a:p>
            </p:txBody>
          </p:sp>
        </mc:Choice>
        <mc:Fallback xmlns="">
          <p:sp>
            <p:nvSpPr>
              <p:cNvPr id="20" name="CasellaDiTesto 19"/>
              <p:cNvSpPr txBox="1">
                <a:spLocks noRot="1" noChangeAspect="1" noMove="1" noResize="1" noEditPoints="1" noAdjustHandles="1" noChangeArrowheads="1" noChangeShapeType="1" noTextEdit="1"/>
              </p:cNvSpPr>
              <p:nvPr/>
            </p:nvSpPr>
            <p:spPr>
              <a:xfrm>
                <a:off x="549383" y="1409700"/>
                <a:ext cx="9026417" cy="3754874"/>
              </a:xfrm>
              <a:prstGeom prst="rect">
                <a:avLst/>
              </a:prstGeom>
              <a:blipFill>
                <a:blip r:embed="rId4"/>
                <a:stretch>
                  <a:fillRect l="-338" t="-487" r="-405" b="-1136"/>
                </a:stretch>
              </a:blipFill>
            </p:spPr>
            <p:txBody>
              <a:bodyPr/>
              <a:lstStyle/>
              <a:p>
                <a:r>
                  <a:rPr lang="it-IT">
                    <a:noFill/>
                  </a:rPr>
                  <a:t> </a:t>
                </a:r>
              </a:p>
            </p:txBody>
          </p:sp>
        </mc:Fallback>
      </mc:AlternateContent>
      <p:sp>
        <p:nvSpPr>
          <p:cNvPr id="3" name="CasellaDiTesto 2"/>
          <p:cNvSpPr txBox="1"/>
          <p:nvPr/>
        </p:nvSpPr>
        <p:spPr>
          <a:xfrm>
            <a:off x="1498600" y="2289364"/>
            <a:ext cx="8057776" cy="2015936"/>
          </a:xfrm>
          <a:prstGeom prst="rect">
            <a:avLst/>
          </a:prstGeom>
          <a:noFill/>
        </p:spPr>
        <p:txBody>
          <a:bodyPr wrap="square" rtlCol="0">
            <a:spAutoFit/>
          </a:bodyPr>
          <a:lstStyle/>
          <a:p>
            <a:pPr marL="285750" indent="-285750" algn="just">
              <a:buFont typeface="Wingdings" panose="05000000000000000000" pitchFamily="2" charset="2"/>
              <a:buChar char="à"/>
            </a:pPr>
            <a:r>
              <a:rPr lang="it-IT" sz="1500" dirty="0">
                <a:solidFill>
                  <a:srgbClr val="C00000"/>
                </a:solidFill>
                <a:sym typeface="Wingdings" panose="05000000000000000000" pitchFamily="2" charset="2"/>
              </a:rPr>
              <a:t>Spesso questa ipotesi è violata dalla natura stessa del processo di imaging: la bassissima   risoluzione spaziale fa sì che anche uno stesso pixel possa rappresentare un mix di diversi tessuti</a:t>
            </a:r>
            <a:r>
              <a:rPr lang="it-IT" sz="1500" dirty="0">
                <a:sym typeface="Wingdings" panose="05000000000000000000" pitchFamily="2" charset="2"/>
              </a:rPr>
              <a:t>.</a:t>
            </a:r>
          </a:p>
          <a:p>
            <a:pPr marL="285750" indent="-285750" algn="just">
              <a:buFont typeface="Wingdings" panose="05000000000000000000" pitchFamily="2" charset="2"/>
              <a:buChar char="à"/>
            </a:pPr>
            <a:endParaRPr lang="it-IT" sz="1000" dirty="0">
              <a:sym typeface="Wingdings" panose="05000000000000000000" pitchFamily="2" charset="2"/>
            </a:endParaRPr>
          </a:p>
          <a:p>
            <a:pPr marL="285750" indent="-285750" algn="just">
              <a:buFont typeface="Wingdings" panose="05000000000000000000" pitchFamily="2" charset="2"/>
              <a:buChar char="à"/>
            </a:pPr>
            <a:endParaRPr lang="it-IT" sz="1000" dirty="0">
              <a:sym typeface="Wingdings" panose="05000000000000000000" pitchFamily="2" charset="2"/>
            </a:endParaRPr>
          </a:p>
          <a:p>
            <a:pPr marL="285750" indent="-285750" algn="just">
              <a:buFont typeface="Wingdings" panose="05000000000000000000" pitchFamily="2" charset="2"/>
              <a:buChar char="à"/>
            </a:pPr>
            <a:endParaRPr lang="it-IT" sz="1000" dirty="0">
              <a:sym typeface="Wingdings" panose="05000000000000000000" pitchFamily="2" charset="2"/>
            </a:endParaRPr>
          </a:p>
          <a:p>
            <a:pPr marL="285750" indent="-285750" algn="just">
              <a:buFont typeface="Wingdings" panose="05000000000000000000" pitchFamily="2" charset="2"/>
              <a:buChar char="à"/>
            </a:pPr>
            <a:endParaRPr lang="it-IT" sz="1000" dirty="0">
              <a:sym typeface="Wingdings" panose="05000000000000000000" pitchFamily="2" charset="2"/>
            </a:endParaRPr>
          </a:p>
          <a:p>
            <a:pPr marL="285750" indent="-285750" algn="just">
              <a:buFont typeface="Wingdings" panose="05000000000000000000" pitchFamily="2" charset="2"/>
              <a:buChar char="à"/>
            </a:pPr>
            <a:endParaRPr lang="it-IT" sz="1000" dirty="0">
              <a:sym typeface="Wingdings" panose="05000000000000000000" pitchFamily="2" charset="2"/>
            </a:endParaRPr>
          </a:p>
          <a:p>
            <a:pPr marL="285750" indent="-285750" algn="just">
              <a:buFont typeface="Wingdings" panose="05000000000000000000" pitchFamily="2" charset="2"/>
              <a:buChar char="à"/>
            </a:pPr>
            <a:endParaRPr lang="it-IT" sz="1500" dirty="0">
              <a:sym typeface="Wingdings" panose="05000000000000000000" pitchFamily="2" charset="2"/>
            </a:endParaRPr>
          </a:p>
          <a:p>
            <a:pPr marL="285750" indent="-285750" algn="just">
              <a:buFont typeface="Wingdings" panose="05000000000000000000" pitchFamily="2" charset="2"/>
              <a:buChar char="à"/>
            </a:pPr>
            <a:r>
              <a:rPr lang="it-IT" sz="1500" dirty="0">
                <a:solidFill>
                  <a:srgbClr val="C00000"/>
                </a:solidFill>
                <a:sym typeface="Wingdings" panose="05000000000000000000" pitchFamily="2" charset="2"/>
              </a:rPr>
              <a:t>Questo requisito non si verifica mai esattamente, ma è un’ipotesi valida se i cambiamenti sono molto più lenti del processo analizzato</a:t>
            </a:r>
            <a:endParaRPr lang="it-IT" sz="1500" dirty="0">
              <a:solidFill>
                <a:srgbClr val="C00000"/>
              </a:solidFill>
            </a:endParaRPr>
          </a:p>
        </p:txBody>
      </p:sp>
      <p:sp>
        <p:nvSpPr>
          <p:cNvPr id="16" name="CasellaDiTesto 15"/>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948619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14</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Interpretazione</a:t>
            </a:r>
            <a:r>
              <a:rPr lang="en-US" sz="3000" b="1" dirty="0">
                <a:solidFill>
                  <a:schemeClr val="tx2">
                    <a:lumMod val="75000"/>
                  </a:schemeClr>
                </a:solidFill>
              </a:rPr>
              <a:t> </a:t>
            </a:r>
            <a:r>
              <a:rPr lang="en-US" sz="3000" b="1" dirty="0" err="1">
                <a:solidFill>
                  <a:schemeClr val="tx2">
                    <a:lumMod val="75000"/>
                  </a:schemeClr>
                </a:solidFill>
              </a:rPr>
              <a:t>delle</a:t>
            </a:r>
            <a:r>
              <a:rPr lang="en-US" sz="3000" b="1" dirty="0">
                <a:solidFill>
                  <a:schemeClr val="tx2">
                    <a:lumMod val="75000"/>
                  </a:schemeClr>
                </a:solidFill>
              </a:rPr>
              <a:t> </a:t>
            </a:r>
            <a:r>
              <a:rPr lang="en-US" sz="3000" b="1" dirty="0" err="1">
                <a:solidFill>
                  <a:schemeClr val="tx2">
                    <a:lumMod val="75000"/>
                  </a:schemeClr>
                </a:solidFill>
              </a:rPr>
              <a:t>costanti</a:t>
            </a:r>
            <a:r>
              <a:rPr lang="en-US" sz="3000" b="1" dirty="0">
                <a:solidFill>
                  <a:schemeClr val="tx2">
                    <a:lumMod val="75000"/>
                  </a:schemeClr>
                </a:solidFill>
              </a:rPr>
              <a:t> di </a:t>
            </a:r>
            <a:r>
              <a:rPr lang="en-US" sz="3000" b="1" dirty="0" err="1">
                <a:solidFill>
                  <a:schemeClr val="tx2">
                    <a:lumMod val="75000"/>
                  </a:schemeClr>
                </a:solidFill>
              </a:rPr>
              <a:t>modello</a:t>
            </a:r>
            <a:endParaRPr lang="en-US" sz="3000" b="1" dirty="0">
              <a:solidFill>
                <a:schemeClr val="tx2">
                  <a:lumMod val="75000"/>
                </a:schemeClr>
              </a:solidFill>
            </a:endParaRPr>
          </a:p>
        </p:txBody>
      </p:sp>
      <p:sp>
        <p:nvSpPr>
          <p:cNvPr id="20" name="CasellaDiTesto 19"/>
          <p:cNvSpPr txBox="1"/>
          <p:nvPr/>
        </p:nvSpPr>
        <p:spPr>
          <a:xfrm>
            <a:off x="549383" y="1409700"/>
            <a:ext cx="4987817" cy="2616101"/>
          </a:xfrm>
          <a:prstGeom prst="rect">
            <a:avLst/>
          </a:prstGeom>
          <a:noFill/>
        </p:spPr>
        <p:txBody>
          <a:bodyPr wrap="square" rtlCol="0">
            <a:spAutoFit/>
          </a:bodyPr>
          <a:lstStyle/>
          <a:p>
            <a:pPr algn="just">
              <a:spcAft>
                <a:spcPts val="600"/>
              </a:spcAft>
            </a:pPr>
            <a:r>
              <a:rPr lang="it-IT" sz="1600" b="1" dirty="0">
                <a:solidFill>
                  <a:srgbClr val="C00000"/>
                </a:solidFill>
              </a:rPr>
              <a:t>FLUSSO ed ESTRAZIONE (1/2)</a:t>
            </a:r>
          </a:p>
          <a:p>
            <a:pPr algn="just">
              <a:spcAft>
                <a:spcPts val="600"/>
              </a:spcAft>
            </a:pPr>
            <a:r>
              <a:rPr lang="it-IT" sz="1600" dirty="0"/>
              <a:t>Il flusso di tracciante dal sangue al primo compartimento tissutale è regolato dal </a:t>
            </a:r>
            <a:r>
              <a:rPr lang="it-IT" sz="1600" b="1" dirty="0">
                <a:solidFill>
                  <a:srgbClr val="002060"/>
                </a:solidFill>
              </a:rPr>
              <a:t>flusso sanguigno locale </a:t>
            </a:r>
            <a:r>
              <a:rPr lang="it-IT" sz="1600" dirty="0"/>
              <a:t>e dalla </a:t>
            </a:r>
            <a:r>
              <a:rPr lang="it-IT" sz="1600" b="1" dirty="0">
                <a:solidFill>
                  <a:srgbClr val="002060"/>
                </a:solidFill>
              </a:rPr>
              <a:t>frazione di estrazione </a:t>
            </a:r>
            <a:r>
              <a:rPr lang="it-IT" sz="1600" dirty="0"/>
              <a:t>del tracciante dai capillari.</a:t>
            </a:r>
          </a:p>
          <a:p>
            <a:pPr algn="just">
              <a:spcAft>
                <a:spcPts val="600"/>
              </a:spcAft>
            </a:pPr>
            <a:r>
              <a:rPr lang="it-IT" sz="1600" dirty="0"/>
              <a:t>Con </a:t>
            </a:r>
            <a:r>
              <a:rPr lang="it-IT" sz="1600" b="1" dirty="0">
                <a:solidFill>
                  <a:srgbClr val="FF0000"/>
                </a:solidFill>
              </a:rPr>
              <a:t>flusso</a:t>
            </a:r>
            <a:r>
              <a:rPr lang="it-IT" sz="1600" b="1" i="1" dirty="0"/>
              <a:t> </a:t>
            </a:r>
            <a:r>
              <a:rPr lang="it-IT" sz="1600" dirty="0"/>
              <a:t>in questo contesto intendiamo il volume di sangue che attraversa un certo volume di tessuto nell’unità di tempo </a:t>
            </a:r>
            <a:r>
              <a:rPr lang="it-IT" sz="1600" i="1" dirty="0"/>
              <a:t>(</a:t>
            </a:r>
            <a:r>
              <a:rPr lang="it-IT" sz="1600" i="1" dirty="0" err="1"/>
              <a:t>mL</a:t>
            </a:r>
            <a:r>
              <a:rPr lang="it-IT" sz="1600" i="1" dirty="0"/>
              <a:t> di sangue/</a:t>
            </a:r>
            <a:r>
              <a:rPr lang="it-IT" sz="1600" i="1" dirty="0" err="1"/>
              <a:t>min</a:t>
            </a:r>
            <a:r>
              <a:rPr lang="it-IT" sz="1600" i="1" dirty="0"/>
              <a:t>/</a:t>
            </a:r>
            <a:r>
              <a:rPr lang="it-IT" sz="1600" i="1" dirty="0" err="1"/>
              <a:t>mL</a:t>
            </a:r>
            <a:r>
              <a:rPr lang="it-IT" sz="1600" i="1" dirty="0"/>
              <a:t> di tessuto).</a:t>
            </a:r>
          </a:p>
          <a:p>
            <a:pPr algn="just">
              <a:spcAft>
                <a:spcPts val="600"/>
              </a:spcAft>
            </a:pPr>
            <a:endParaRPr lang="it-IT" sz="1600" i="1" dirty="0"/>
          </a:p>
          <a:p>
            <a:pPr algn="just">
              <a:spcAft>
                <a:spcPts val="600"/>
              </a:spcAft>
            </a:pPr>
            <a:r>
              <a:rPr lang="it-IT" sz="1600" b="1" dirty="0">
                <a:solidFill>
                  <a:schemeClr val="tx2">
                    <a:lumMod val="75000"/>
                  </a:schemeClr>
                </a:solidFill>
              </a:rPr>
              <a:t>Legge di Fick</a:t>
            </a:r>
          </a:p>
        </p:txBody>
      </p:sp>
      <p:pic>
        <p:nvPicPr>
          <p:cNvPr id="16" name="Immagine 15"/>
          <p:cNvPicPr>
            <a:picLocks noChangeAspect="1"/>
          </p:cNvPicPr>
          <p:nvPr/>
        </p:nvPicPr>
        <p:blipFill>
          <a:blip r:embed="rId4">
            <a:clrChange>
              <a:clrFrom>
                <a:srgbClr val="FFFFFF"/>
              </a:clrFrom>
              <a:clrTo>
                <a:srgbClr val="FFFFFF">
                  <a:alpha val="0"/>
                </a:srgbClr>
              </a:clrTo>
            </a:clrChange>
            <a:lum bright="-24000" contrast="38000"/>
          </a:blip>
          <a:stretch>
            <a:fillRect/>
          </a:stretch>
        </p:blipFill>
        <p:spPr>
          <a:xfrm>
            <a:off x="6300390" y="1357288"/>
            <a:ext cx="3504010" cy="2240540"/>
          </a:xfrm>
          <a:prstGeom prst="rect">
            <a:avLst/>
          </a:prstGeom>
        </p:spPr>
      </p:pic>
      <p:pic>
        <p:nvPicPr>
          <p:cNvPr id="2" name="Immagine 1"/>
          <p:cNvPicPr>
            <a:picLocks noChangeAspect="1"/>
          </p:cNvPicPr>
          <p:nvPr/>
        </p:nvPicPr>
        <p:blipFill>
          <a:blip r:embed="rId5"/>
          <a:stretch>
            <a:fillRect/>
          </a:stretch>
        </p:blipFill>
        <p:spPr>
          <a:xfrm>
            <a:off x="525194" y="4262204"/>
            <a:ext cx="2717800" cy="399769"/>
          </a:xfrm>
          <a:prstGeom prst="rect">
            <a:avLst/>
          </a:prstGeom>
        </p:spPr>
      </p:pic>
      <mc:AlternateContent xmlns:mc="http://schemas.openxmlformats.org/markup-compatibility/2006" xmlns:a14="http://schemas.microsoft.com/office/drawing/2010/main">
        <mc:Choice Requires="a14">
          <p:sp>
            <p:nvSpPr>
              <p:cNvPr id="6" name="Rettangolo 5"/>
              <p:cNvSpPr/>
              <p:nvPr/>
            </p:nvSpPr>
            <p:spPr>
              <a:xfrm>
                <a:off x="3563823" y="3929119"/>
                <a:ext cx="2887777" cy="9984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it-IT" sz="1500" i="1" smtClean="0">
                              <a:latin typeface="Cambria Math" panose="02040503050406030204" pitchFamily="18" charset="0"/>
                            </a:rPr>
                          </m:ctrlPr>
                        </m:mPr>
                        <m:mr>
                          <m:e>
                            <m:r>
                              <m:rPr>
                                <m:brk m:alnAt="7"/>
                              </m:rPr>
                              <a:rPr lang="it-IT" sz="1500" b="0" i="1" smtClean="0">
                                <a:latin typeface="Cambria Math" panose="02040503050406030204" pitchFamily="18" charset="0"/>
                              </a:rPr>
                              <m:t>𝐽</m:t>
                            </m:r>
                            <m:r>
                              <a:rPr lang="it-IT" sz="1500" b="0" i="1" smtClean="0">
                                <a:latin typeface="Cambria Math" panose="02040503050406030204" pitchFamily="18" charset="0"/>
                              </a:rPr>
                              <m:t>=</m:t>
                            </m:r>
                            <m:r>
                              <a:rPr lang="it-IT" sz="1500" b="0" i="1" smtClean="0">
                                <a:latin typeface="Cambria Math" panose="02040503050406030204" pitchFamily="18" charset="0"/>
                              </a:rPr>
                              <m:t>𝑓𝑙𝑢𝑠𝑠𝑜</m:t>
                            </m:r>
                            <m:r>
                              <a:rPr lang="it-IT" sz="1500" b="0" i="1" smtClean="0">
                                <a:latin typeface="Cambria Math" panose="02040503050406030204" pitchFamily="18" charset="0"/>
                              </a:rPr>
                              <m:t> </m:t>
                            </m:r>
                            <m:r>
                              <a:rPr lang="it-IT" sz="1500" b="0" i="1" smtClean="0">
                                <a:latin typeface="Cambria Math" panose="02040503050406030204" pitchFamily="18" charset="0"/>
                              </a:rPr>
                              <m:t>𝑛𝑒𝑡𝑡𝑜</m:t>
                            </m:r>
                            <m:r>
                              <a:rPr lang="it-IT" sz="1500" b="0" i="1" smtClean="0">
                                <a:latin typeface="Cambria Math" panose="02040503050406030204" pitchFamily="18" charset="0"/>
                              </a:rPr>
                              <m:t> </m:t>
                            </m:r>
                            <m:r>
                              <a:rPr lang="it-IT" sz="1500" b="0" i="1" smtClean="0">
                                <a:latin typeface="Cambria Math" panose="02040503050406030204" pitchFamily="18" charset="0"/>
                              </a:rPr>
                              <m:t>𝑑𝑖</m:t>
                            </m:r>
                            <m:r>
                              <a:rPr lang="it-IT" sz="1500" b="0" i="1" smtClean="0">
                                <a:latin typeface="Cambria Math" panose="02040503050406030204" pitchFamily="18" charset="0"/>
                              </a:rPr>
                              <m:t> </m:t>
                            </m:r>
                            <m:r>
                              <a:rPr lang="it-IT" sz="1500" b="0" i="1" smtClean="0">
                                <a:latin typeface="Cambria Math" panose="02040503050406030204" pitchFamily="18" charset="0"/>
                              </a:rPr>
                              <m:t>𝑡𝑟𝑎𝑐𝑐𝑖𝑎𝑛𝑡𝑒</m:t>
                            </m:r>
                          </m:e>
                        </m:mr>
                        <m:mr>
                          <m:e>
                            <m:r>
                              <a:rPr lang="it-IT" sz="1500" b="0" i="1" smtClean="0">
                                <a:latin typeface="Cambria Math" panose="02040503050406030204" pitchFamily="18" charset="0"/>
                              </a:rPr>
                              <m:t>𝐹</m:t>
                            </m:r>
                            <m:r>
                              <a:rPr lang="it-IT" sz="1500" b="0" i="1" smtClean="0">
                                <a:latin typeface="Cambria Math" panose="02040503050406030204" pitchFamily="18" charset="0"/>
                              </a:rPr>
                              <m:t>=</m:t>
                            </m:r>
                            <m:r>
                              <a:rPr lang="it-IT" sz="1500" b="0" i="1" smtClean="0">
                                <a:latin typeface="Cambria Math" panose="02040503050406030204" pitchFamily="18" charset="0"/>
                              </a:rPr>
                              <m:t>𝑓𝑙𝑢𝑠𝑠𝑜</m:t>
                            </m:r>
                            <m:r>
                              <a:rPr lang="it-IT" sz="1500" b="0" i="1" smtClean="0">
                                <a:latin typeface="Cambria Math" panose="02040503050406030204" pitchFamily="18" charset="0"/>
                              </a:rPr>
                              <m:t> </m:t>
                            </m:r>
                            <m:r>
                              <a:rPr lang="it-IT" sz="1500" b="0" i="1" smtClean="0">
                                <a:latin typeface="Cambria Math" panose="02040503050406030204" pitchFamily="18" charset="0"/>
                              </a:rPr>
                              <m:t>𝑠𝑎𝑛𝑔𝑢𝑖𝑔𝑛𝑜</m:t>
                            </m:r>
                            <m:r>
                              <a:rPr lang="it-IT" sz="1500" b="0" i="1" smtClean="0">
                                <a:latin typeface="Cambria Math" panose="02040503050406030204" pitchFamily="18" charset="0"/>
                              </a:rPr>
                              <m:t>                  </m:t>
                            </m:r>
                          </m:e>
                        </m:mr>
                        <m:mr>
                          <m:e>
                            <m:eqArr>
                              <m:eqArrPr>
                                <m:ctrlPr>
                                  <a:rPr lang="it-IT" sz="1500" i="1" smtClean="0">
                                    <a:latin typeface="Cambria Math" panose="02040503050406030204" pitchFamily="18" charset="0"/>
                                  </a:rPr>
                                </m:ctrlPr>
                              </m:eqArrPr>
                              <m:e>
                                <m:sSub>
                                  <m:sSubPr>
                                    <m:ctrlPr>
                                      <a:rPr lang="it-IT" sz="1500" i="1" smtClean="0">
                                        <a:latin typeface="Cambria Math" panose="02040503050406030204" pitchFamily="18" charset="0"/>
                                      </a:rPr>
                                    </m:ctrlPr>
                                  </m:sSubPr>
                                  <m:e>
                                    <m:r>
                                      <a:rPr lang="it-IT" sz="1500" b="0" i="1" smtClean="0">
                                        <a:latin typeface="Cambria Math" panose="02040503050406030204" pitchFamily="18" charset="0"/>
                                      </a:rPr>
                                      <m:t>𝐶</m:t>
                                    </m:r>
                                  </m:e>
                                  <m:sub>
                                    <m:r>
                                      <a:rPr lang="it-IT" sz="1500" b="0" i="1" smtClean="0">
                                        <a:latin typeface="Cambria Math" panose="02040503050406030204" pitchFamily="18" charset="0"/>
                                      </a:rPr>
                                      <m:t>𝑎</m:t>
                                    </m:r>
                                  </m:sub>
                                </m:sSub>
                                <m:r>
                                  <a:rPr lang="it-IT" sz="1500" b="0" i="1" smtClean="0">
                                    <a:latin typeface="Cambria Math" panose="02040503050406030204" pitchFamily="18" charset="0"/>
                                  </a:rPr>
                                  <m:t>=</m:t>
                                </m:r>
                                <m:r>
                                  <a:rPr lang="it-IT" sz="1500" b="0" i="1" smtClean="0">
                                    <a:latin typeface="Cambria Math" panose="02040503050406030204" pitchFamily="18" charset="0"/>
                                  </a:rPr>
                                  <m:t>𝑐𝑜𝑛𝑐𝑒𝑛𝑡𝑟𝑎𝑧𝑖𝑜𝑛𝑒</m:t>
                                </m:r>
                                <m:r>
                                  <a:rPr lang="it-IT" sz="1500" b="0" i="1" smtClean="0">
                                    <a:latin typeface="Cambria Math" panose="02040503050406030204" pitchFamily="18" charset="0"/>
                                  </a:rPr>
                                  <m:t> </m:t>
                                </m:r>
                                <m:r>
                                  <a:rPr lang="it-IT" sz="1500" b="0" i="1" smtClean="0">
                                    <a:latin typeface="Cambria Math" panose="02040503050406030204" pitchFamily="18" charset="0"/>
                                  </a:rPr>
                                  <m:t>𝑎𝑟𝑡𝑒𝑟𝑖𝑜𝑠𝑎</m:t>
                                </m:r>
                              </m:e>
                              <m:e>
                                <m:sSub>
                                  <m:sSubPr>
                                    <m:ctrlPr>
                                      <a:rPr lang="it-IT" sz="1500" i="1">
                                        <a:latin typeface="Cambria Math" panose="02040503050406030204" pitchFamily="18" charset="0"/>
                                      </a:rPr>
                                    </m:ctrlPr>
                                  </m:sSubPr>
                                  <m:e>
                                    <m:r>
                                      <a:rPr lang="it-IT" sz="1500" i="1">
                                        <a:latin typeface="Cambria Math" panose="02040503050406030204" pitchFamily="18" charset="0"/>
                                      </a:rPr>
                                      <m:t>𝐶</m:t>
                                    </m:r>
                                  </m:e>
                                  <m:sub>
                                    <m:r>
                                      <a:rPr lang="it-IT" sz="1500" b="0" i="1" smtClean="0">
                                        <a:latin typeface="Cambria Math" panose="02040503050406030204" pitchFamily="18" charset="0"/>
                                      </a:rPr>
                                      <m:t>𝑣</m:t>
                                    </m:r>
                                  </m:sub>
                                </m:sSub>
                                <m:r>
                                  <a:rPr lang="it-IT" sz="1500" i="1">
                                    <a:latin typeface="Cambria Math" panose="02040503050406030204" pitchFamily="18" charset="0"/>
                                  </a:rPr>
                                  <m:t>=</m:t>
                                </m:r>
                                <m:r>
                                  <a:rPr lang="it-IT" sz="1500" i="1">
                                    <a:latin typeface="Cambria Math" panose="02040503050406030204" pitchFamily="18" charset="0"/>
                                  </a:rPr>
                                  <m:t>𝑐𝑜𝑛𝑐𝑒𝑛𝑡𝑟𝑎𝑧𝑖𝑜𝑛𝑒</m:t>
                                </m:r>
                                <m:r>
                                  <a:rPr lang="it-IT" sz="1500" i="1">
                                    <a:latin typeface="Cambria Math" panose="02040503050406030204" pitchFamily="18" charset="0"/>
                                  </a:rPr>
                                  <m:t> </m:t>
                                </m:r>
                                <m:r>
                                  <a:rPr lang="it-IT" sz="1500" b="0" i="1" smtClean="0">
                                    <a:latin typeface="Cambria Math" panose="02040503050406030204" pitchFamily="18" charset="0"/>
                                  </a:rPr>
                                  <m:t>𝑣𝑒𝑛𝑜𝑠𝑎</m:t>
                                </m:r>
                                <m:r>
                                  <a:rPr lang="it-IT" sz="1500" b="0" i="1" smtClean="0">
                                    <a:latin typeface="Cambria Math" panose="02040503050406030204" pitchFamily="18" charset="0"/>
                                  </a:rPr>
                                  <m:t>     </m:t>
                                </m:r>
                              </m:e>
                            </m:eqArr>
                          </m:e>
                        </m:mr>
                      </m:m>
                    </m:oMath>
                  </m:oMathPara>
                </a14:m>
                <a:endParaRPr lang="it-IT" sz="1500" dirty="0"/>
              </a:p>
            </p:txBody>
          </p:sp>
        </mc:Choice>
        <mc:Fallback xmlns="">
          <p:sp>
            <p:nvSpPr>
              <p:cNvPr id="6" name="Rettangolo 5"/>
              <p:cNvSpPr>
                <a:spLocks noRot="1" noChangeAspect="1" noMove="1" noResize="1" noEditPoints="1" noAdjustHandles="1" noChangeArrowheads="1" noChangeShapeType="1" noTextEdit="1"/>
              </p:cNvSpPr>
              <p:nvPr/>
            </p:nvSpPr>
            <p:spPr>
              <a:xfrm>
                <a:off x="3563823" y="3929119"/>
                <a:ext cx="2887777" cy="998415"/>
              </a:xfrm>
              <a:prstGeom prst="rect">
                <a:avLst/>
              </a:prstGeom>
              <a:blipFill>
                <a:blip r:embed="rId6"/>
                <a:stretch>
                  <a:fillRect/>
                </a:stretch>
              </a:blipFill>
            </p:spPr>
            <p:txBody>
              <a:bodyPr/>
              <a:lstStyle/>
              <a:p>
                <a:r>
                  <a:rPr lang="it-IT">
                    <a:noFill/>
                  </a:rPr>
                  <a:t> </a:t>
                </a:r>
              </a:p>
            </p:txBody>
          </p:sp>
        </mc:Fallback>
      </mc:AlternateContent>
      <p:sp>
        <p:nvSpPr>
          <p:cNvPr id="17" name="Parentesi graffa aperta 16"/>
          <p:cNvSpPr/>
          <p:nvPr/>
        </p:nvSpPr>
        <p:spPr>
          <a:xfrm>
            <a:off x="3461058" y="3856524"/>
            <a:ext cx="205530" cy="1165888"/>
          </a:xfrm>
          <a:prstGeom prst="leftBrace">
            <a:avLst>
              <a:gd name="adj1" fmla="val 5539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7" name="CasellaDiTesto 6"/>
          <p:cNvSpPr txBox="1"/>
          <p:nvPr/>
        </p:nvSpPr>
        <p:spPr>
          <a:xfrm>
            <a:off x="7213599" y="3687247"/>
            <a:ext cx="2565063" cy="338554"/>
          </a:xfrm>
          <a:prstGeom prst="rect">
            <a:avLst/>
          </a:prstGeom>
          <a:noFill/>
        </p:spPr>
        <p:txBody>
          <a:bodyPr wrap="square" rtlCol="0">
            <a:spAutoFit/>
          </a:bodyPr>
          <a:lstStyle/>
          <a:p>
            <a:r>
              <a:rPr lang="it-IT" sz="1600" b="1" dirty="0">
                <a:solidFill>
                  <a:schemeClr val="tx2">
                    <a:lumMod val="75000"/>
                  </a:schemeClr>
                </a:solidFill>
              </a:rPr>
              <a:t>Frazione di estrazione</a:t>
            </a:r>
          </a:p>
        </p:txBody>
      </p:sp>
      <p:pic>
        <p:nvPicPr>
          <p:cNvPr id="8" name="Immagine 7"/>
          <p:cNvPicPr>
            <a:picLocks noChangeAspect="1"/>
          </p:cNvPicPr>
          <p:nvPr/>
        </p:nvPicPr>
        <p:blipFill>
          <a:blip r:embed="rId7"/>
          <a:stretch>
            <a:fillRect/>
          </a:stretch>
        </p:blipFill>
        <p:spPr>
          <a:xfrm>
            <a:off x="7497154" y="4103452"/>
            <a:ext cx="1316646" cy="717271"/>
          </a:xfrm>
          <a:prstGeom prst="rect">
            <a:avLst/>
          </a:prstGeom>
        </p:spPr>
      </p:pic>
      <p:sp>
        <p:nvSpPr>
          <p:cNvPr id="18" name="Parentesi graffa aperta 17"/>
          <p:cNvSpPr/>
          <p:nvPr/>
        </p:nvSpPr>
        <p:spPr>
          <a:xfrm flipH="1">
            <a:off x="6527800" y="3830045"/>
            <a:ext cx="194212" cy="1165888"/>
          </a:xfrm>
          <a:prstGeom prst="leftBrace">
            <a:avLst>
              <a:gd name="adj1" fmla="val 5539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9" name="CasellaDiTesto 18"/>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1776772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magine 17"/>
          <p:cNvPicPr>
            <a:picLocks noChangeAspect="1"/>
          </p:cNvPicPr>
          <p:nvPr/>
        </p:nvPicPr>
        <p:blipFill>
          <a:blip r:embed="rId3">
            <a:clrChange>
              <a:clrFrom>
                <a:srgbClr val="FFFFFF"/>
              </a:clrFrom>
              <a:clrTo>
                <a:srgbClr val="FFFFFF">
                  <a:alpha val="0"/>
                </a:srgbClr>
              </a:clrTo>
            </a:clrChange>
            <a:lum bright="-24000" contrast="38000"/>
          </a:blip>
          <a:stretch>
            <a:fillRect/>
          </a:stretch>
        </p:blipFill>
        <p:spPr>
          <a:xfrm>
            <a:off x="6300390" y="1357288"/>
            <a:ext cx="3504010" cy="2240540"/>
          </a:xfrm>
          <a:prstGeom prst="rect">
            <a:avLst/>
          </a:prstGeom>
        </p:spPr>
      </p:pic>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15</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Interpretazione</a:t>
            </a:r>
            <a:r>
              <a:rPr lang="en-US" sz="3000" b="1" dirty="0">
                <a:solidFill>
                  <a:schemeClr val="tx2">
                    <a:lumMod val="75000"/>
                  </a:schemeClr>
                </a:solidFill>
              </a:rPr>
              <a:t> </a:t>
            </a:r>
            <a:r>
              <a:rPr lang="en-US" sz="3000" b="1" dirty="0" err="1">
                <a:solidFill>
                  <a:schemeClr val="tx2">
                    <a:lumMod val="75000"/>
                  </a:schemeClr>
                </a:solidFill>
              </a:rPr>
              <a:t>delle</a:t>
            </a:r>
            <a:r>
              <a:rPr lang="en-US" sz="3000" b="1" dirty="0">
                <a:solidFill>
                  <a:schemeClr val="tx2">
                    <a:lumMod val="75000"/>
                  </a:schemeClr>
                </a:solidFill>
              </a:rPr>
              <a:t> </a:t>
            </a:r>
            <a:r>
              <a:rPr lang="en-US" sz="3000" b="1" dirty="0" err="1">
                <a:solidFill>
                  <a:schemeClr val="tx2">
                    <a:lumMod val="75000"/>
                  </a:schemeClr>
                </a:solidFill>
              </a:rPr>
              <a:t>costanti</a:t>
            </a:r>
            <a:r>
              <a:rPr lang="en-US" sz="3000" b="1" dirty="0">
                <a:solidFill>
                  <a:schemeClr val="tx2">
                    <a:lumMod val="75000"/>
                  </a:schemeClr>
                </a:solidFill>
              </a:rPr>
              <a:t> di </a:t>
            </a:r>
            <a:r>
              <a:rPr lang="en-US" sz="3000" b="1" dirty="0" err="1">
                <a:solidFill>
                  <a:schemeClr val="tx2">
                    <a:lumMod val="75000"/>
                  </a:schemeClr>
                </a:solidFill>
              </a:rPr>
              <a:t>modello</a:t>
            </a:r>
            <a:endParaRPr lang="en-US" sz="3000" b="1" dirty="0">
              <a:solidFill>
                <a:schemeClr val="tx2">
                  <a:lumMod val="75000"/>
                </a:schemeClr>
              </a:solidFill>
            </a:endParaRPr>
          </a:p>
        </p:txBody>
      </p:sp>
      <p:sp>
        <p:nvSpPr>
          <p:cNvPr id="20" name="CasellaDiTesto 19"/>
          <p:cNvSpPr txBox="1"/>
          <p:nvPr/>
        </p:nvSpPr>
        <p:spPr>
          <a:xfrm>
            <a:off x="549383" y="1409700"/>
            <a:ext cx="4987817" cy="1154162"/>
          </a:xfrm>
          <a:prstGeom prst="rect">
            <a:avLst/>
          </a:prstGeom>
          <a:noFill/>
        </p:spPr>
        <p:txBody>
          <a:bodyPr wrap="square" rtlCol="0">
            <a:spAutoFit/>
          </a:bodyPr>
          <a:lstStyle/>
          <a:p>
            <a:pPr algn="just">
              <a:spcAft>
                <a:spcPts val="600"/>
              </a:spcAft>
            </a:pPr>
            <a:r>
              <a:rPr lang="it-IT" sz="1600" b="1" dirty="0">
                <a:solidFill>
                  <a:srgbClr val="C00000"/>
                </a:solidFill>
              </a:rPr>
              <a:t>FLUSSO ed ESTRAZIONE (2/2)</a:t>
            </a:r>
          </a:p>
          <a:p>
            <a:pPr algn="just">
              <a:spcAft>
                <a:spcPts val="600"/>
              </a:spcAft>
            </a:pPr>
            <a:r>
              <a:rPr lang="it-IT" sz="1600" dirty="0"/>
              <a:t>Un tracciante con una </a:t>
            </a:r>
            <a:r>
              <a:rPr lang="it-IT" sz="1600" b="1" dirty="0">
                <a:solidFill>
                  <a:srgbClr val="002060"/>
                </a:solidFill>
              </a:rPr>
              <a:t>bassa estrazione</a:t>
            </a:r>
            <a:r>
              <a:rPr lang="it-IT" sz="1600" dirty="0"/>
              <a:t> ha una differenza molto piccola tra la concentrazione venosa e quella arteriosa.</a:t>
            </a:r>
            <a:endParaRPr lang="it-IT" sz="1600" b="1" dirty="0">
              <a:solidFill>
                <a:schemeClr val="tx2">
                  <a:lumMod val="75000"/>
                </a:schemeClr>
              </a:solidFill>
            </a:endParaRPr>
          </a:p>
        </p:txBody>
      </p:sp>
      <p:pic>
        <p:nvPicPr>
          <p:cNvPr id="2" name="Immagine 1"/>
          <p:cNvPicPr>
            <a:picLocks noChangeAspect="1"/>
          </p:cNvPicPr>
          <p:nvPr/>
        </p:nvPicPr>
        <p:blipFill>
          <a:blip r:embed="rId5"/>
          <a:stretch>
            <a:fillRect/>
          </a:stretch>
        </p:blipFill>
        <p:spPr>
          <a:xfrm>
            <a:off x="799942" y="2722512"/>
            <a:ext cx="1987176" cy="292299"/>
          </a:xfrm>
          <a:prstGeom prst="rect">
            <a:avLst/>
          </a:prstGeom>
        </p:spPr>
      </p:pic>
      <p:pic>
        <p:nvPicPr>
          <p:cNvPr id="8" name="Immagine 7"/>
          <p:cNvPicPr>
            <a:picLocks noChangeAspect="1"/>
          </p:cNvPicPr>
          <p:nvPr/>
        </p:nvPicPr>
        <p:blipFill>
          <a:blip r:embed="rId6"/>
          <a:stretch>
            <a:fillRect/>
          </a:stretch>
        </p:blipFill>
        <p:spPr>
          <a:xfrm>
            <a:off x="799942" y="3083909"/>
            <a:ext cx="962693" cy="524448"/>
          </a:xfrm>
          <a:prstGeom prst="rect">
            <a:avLst/>
          </a:prstGeom>
        </p:spPr>
      </p:pic>
      <p:sp>
        <p:nvSpPr>
          <p:cNvPr id="19" name="Parentesi graffa aperta 18"/>
          <p:cNvSpPr/>
          <p:nvPr/>
        </p:nvSpPr>
        <p:spPr>
          <a:xfrm flipH="1">
            <a:off x="2852272" y="2687423"/>
            <a:ext cx="194212" cy="920934"/>
          </a:xfrm>
          <a:prstGeom prst="leftBrace">
            <a:avLst>
              <a:gd name="adj1" fmla="val 5539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3" name="Immagine 2"/>
          <p:cNvPicPr>
            <a:picLocks noChangeAspect="1"/>
          </p:cNvPicPr>
          <p:nvPr/>
        </p:nvPicPr>
        <p:blipFill>
          <a:blip r:embed="rId7"/>
          <a:stretch>
            <a:fillRect/>
          </a:stretch>
        </p:blipFill>
        <p:spPr>
          <a:xfrm>
            <a:off x="3313013" y="2852026"/>
            <a:ext cx="2224187" cy="517414"/>
          </a:xfrm>
          <a:prstGeom prst="rect">
            <a:avLst/>
          </a:prstGeom>
        </p:spPr>
      </p:pic>
      <p:sp>
        <p:nvSpPr>
          <p:cNvPr id="4" name="Callout: freccia in su 3"/>
          <p:cNvSpPr/>
          <p:nvPr/>
        </p:nvSpPr>
        <p:spPr>
          <a:xfrm>
            <a:off x="2787117" y="3455071"/>
            <a:ext cx="3283483" cy="1209557"/>
          </a:xfrm>
          <a:prstGeom prst="upArrowCallout">
            <a:avLst>
              <a:gd name="adj1" fmla="val 6176"/>
              <a:gd name="adj2" fmla="val 15000"/>
              <a:gd name="adj3" fmla="val 19706"/>
              <a:gd name="adj4" fmla="val 54601"/>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CasellaDiTesto 9"/>
          <p:cNvSpPr txBox="1"/>
          <p:nvPr/>
        </p:nvSpPr>
        <p:spPr>
          <a:xfrm>
            <a:off x="2843218" y="4028446"/>
            <a:ext cx="3227382" cy="646331"/>
          </a:xfrm>
          <a:prstGeom prst="rect">
            <a:avLst/>
          </a:prstGeom>
          <a:noFill/>
        </p:spPr>
        <p:txBody>
          <a:bodyPr wrap="square" rtlCol="0">
            <a:spAutoFit/>
          </a:bodyPr>
          <a:lstStyle/>
          <a:p>
            <a:pPr algn="just"/>
            <a:r>
              <a:rPr lang="it-IT" b="1" dirty="0">
                <a:solidFill>
                  <a:schemeClr val="tx2">
                    <a:lumMod val="75000"/>
                  </a:schemeClr>
                </a:solidFill>
              </a:rPr>
              <a:t>Trasferimento uni-direzionale di tracciante dal sangue al tessuto</a:t>
            </a:r>
          </a:p>
        </p:txBody>
      </p:sp>
      <p:sp>
        <p:nvSpPr>
          <p:cNvPr id="21" name="CasellaDiTesto 20"/>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2865529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p:cNvPicPr>
            <a:picLocks noChangeAspect="1"/>
          </p:cNvPicPr>
          <p:nvPr/>
        </p:nvPicPr>
        <p:blipFill>
          <a:blip r:embed="rId3">
            <a:clrChange>
              <a:clrFrom>
                <a:srgbClr val="FFFFFF"/>
              </a:clrFrom>
              <a:clrTo>
                <a:srgbClr val="FFFFFF">
                  <a:alpha val="0"/>
                </a:srgbClr>
              </a:clrTo>
            </a:clrChange>
            <a:lum bright="-24000" contrast="38000"/>
          </a:blip>
          <a:stretch>
            <a:fillRect/>
          </a:stretch>
        </p:blipFill>
        <p:spPr>
          <a:xfrm>
            <a:off x="6300390" y="1357288"/>
            <a:ext cx="3504010" cy="2240540"/>
          </a:xfrm>
          <a:prstGeom prst="rect">
            <a:avLst/>
          </a:prstGeom>
        </p:spPr>
      </p:pic>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16</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Interpretazione</a:t>
            </a:r>
            <a:r>
              <a:rPr lang="en-US" sz="3000" b="1" dirty="0">
                <a:solidFill>
                  <a:schemeClr val="tx2">
                    <a:lumMod val="75000"/>
                  </a:schemeClr>
                </a:solidFill>
              </a:rPr>
              <a:t> </a:t>
            </a:r>
            <a:r>
              <a:rPr lang="en-US" sz="3000" b="1" dirty="0" err="1">
                <a:solidFill>
                  <a:schemeClr val="tx2">
                    <a:lumMod val="75000"/>
                  </a:schemeClr>
                </a:solidFill>
              </a:rPr>
              <a:t>delle</a:t>
            </a:r>
            <a:r>
              <a:rPr lang="en-US" sz="3000" b="1" dirty="0">
                <a:solidFill>
                  <a:schemeClr val="tx2">
                    <a:lumMod val="75000"/>
                  </a:schemeClr>
                </a:solidFill>
              </a:rPr>
              <a:t> </a:t>
            </a:r>
            <a:r>
              <a:rPr lang="en-US" sz="3000" b="1" dirty="0" err="1">
                <a:solidFill>
                  <a:schemeClr val="tx2">
                    <a:lumMod val="75000"/>
                  </a:schemeClr>
                </a:solidFill>
              </a:rPr>
              <a:t>costanti</a:t>
            </a:r>
            <a:r>
              <a:rPr lang="en-US" sz="3000" b="1" dirty="0">
                <a:solidFill>
                  <a:schemeClr val="tx2">
                    <a:lumMod val="75000"/>
                  </a:schemeClr>
                </a:solidFill>
              </a:rPr>
              <a:t> di </a:t>
            </a:r>
            <a:r>
              <a:rPr lang="en-US" sz="3000" b="1" dirty="0" err="1">
                <a:solidFill>
                  <a:schemeClr val="tx2">
                    <a:lumMod val="75000"/>
                  </a:schemeClr>
                </a:solidFill>
              </a:rPr>
              <a:t>modello</a:t>
            </a:r>
            <a:endParaRPr lang="en-US" sz="3000" b="1" dirty="0">
              <a:solidFill>
                <a:schemeClr val="tx2">
                  <a:lumMod val="75000"/>
                </a:schemeClr>
              </a:solidFill>
            </a:endParaRPr>
          </a:p>
        </p:txBody>
      </p:sp>
      <p:sp>
        <p:nvSpPr>
          <p:cNvPr id="20" name="CasellaDiTesto 19"/>
          <p:cNvSpPr txBox="1"/>
          <p:nvPr/>
        </p:nvSpPr>
        <p:spPr>
          <a:xfrm>
            <a:off x="549383" y="1409700"/>
            <a:ext cx="5292617" cy="1154162"/>
          </a:xfrm>
          <a:prstGeom prst="rect">
            <a:avLst/>
          </a:prstGeom>
          <a:noFill/>
        </p:spPr>
        <p:txBody>
          <a:bodyPr wrap="square" rtlCol="0">
            <a:spAutoFit/>
          </a:bodyPr>
          <a:lstStyle/>
          <a:p>
            <a:pPr algn="just">
              <a:spcAft>
                <a:spcPts val="600"/>
              </a:spcAft>
            </a:pPr>
            <a:r>
              <a:rPr lang="it-IT" sz="1600" b="1" dirty="0">
                <a:solidFill>
                  <a:srgbClr val="C00000"/>
                </a:solidFill>
              </a:rPr>
              <a:t>TRACCIANTI DIFFUSIBILI E VOLUME DI DISTRIBUZIONE</a:t>
            </a:r>
          </a:p>
          <a:p>
            <a:pPr algn="just">
              <a:spcAft>
                <a:spcPts val="600"/>
              </a:spcAft>
            </a:pPr>
            <a:r>
              <a:rPr lang="it-IT" sz="1600" dirty="0"/>
              <a:t>Una classe molto semplice di traccianti è composta dai </a:t>
            </a:r>
            <a:r>
              <a:rPr lang="it-IT" sz="1500" b="1" i="1" dirty="0">
                <a:solidFill>
                  <a:srgbClr val="002060"/>
                </a:solidFill>
              </a:rPr>
              <a:t>traccianti in grado di penetrare nel tessuto, ma che poi torna in circolo nel sangue</a:t>
            </a:r>
            <a:r>
              <a:rPr lang="it-IT" sz="1600" dirty="0"/>
              <a:t>:</a:t>
            </a:r>
            <a:endParaRPr lang="it-IT" sz="1600" b="1" dirty="0">
              <a:solidFill>
                <a:schemeClr val="tx2">
                  <a:lumMod val="75000"/>
                </a:schemeClr>
              </a:solidFill>
            </a:endParaRPr>
          </a:p>
        </p:txBody>
      </p:sp>
      <p:pic>
        <p:nvPicPr>
          <p:cNvPr id="6" name="Immagine 5"/>
          <p:cNvPicPr>
            <a:picLocks noChangeAspect="1"/>
          </p:cNvPicPr>
          <p:nvPr/>
        </p:nvPicPr>
        <p:blipFill>
          <a:blip r:embed="rId5"/>
          <a:stretch>
            <a:fillRect/>
          </a:stretch>
        </p:blipFill>
        <p:spPr>
          <a:xfrm>
            <a:off x="2339804" y="2468132"/>
            <a:ext cx="1501801" cy="315078"/>
          </a:xfrm>
          <a:prstGeom prst="rect">
            <a:avLst/>
          </a:prstGeom>
        </p:spPr>
      </p:pic>
      <p:sp>
        <p:nvSpPr>
          <p:cNvPr id="18" name="CasellaDiTesto 17"/>
          <p:cNvSpPr txBox="1"/>
          <p:nvPr/>
        </p:nvSpPr>
        <p:spPr>
          <a:xfrm>
            <a:off x="549383" y="3162300"/>
            <a:ext cx="9178817" cy="1400383"/>
          </a:xfrm>
          <a:prstGeom prst="rect">
            <a:avLst/>
          </a:prstGeom>
          <a:noFill/>
        </p:spPr>
        <p:txBody>
          <a:bodyPr wrap="square" rtlCol="0">
            <a:spAutoFit/>
          </a:bodyPr>
          <a:lstStyle/>
          <a:p>
            <a:pPr algn="just">
              <a:spcAft>
                <a:spcPts val="600"/>
              </a:spcAft>
            </a:pPr>
            <a:r>
              <a:rPr lang="it-IT" sz="1600" b="1" dirty="0">
                <a:solidFill>
                  <a:schemeClr val="tx2">
                    <a:lumMod val="75000"/>
                  </a:schemeClr>
                </a:solidFill>
              </a:rPr>
              <a:t>Volume di distribuzione (o coefficiente di partizione)</a:t>
            </a:r>
          </a:p>
          <a:p>
            <a:pPr algn="just">
              <a:spcAft>
                <a:spcPts val="600"/>
              </a:spcAft>
            </a:pPr>
            <a:r>
              <a:rPr lang="it-IT" sz="1600" dirty="0"/>
              <a:t>Se la concentrazione di tracciante nel sangue resta costante, ad un certo punto anche quella nel tessuto si stabilizzerà ad un valore di regime (</a:t>
            </a:r>
            <a:r>
              <a:rPr lang="it-IT" sz="1600" b="1" i="1" dirty="0"/>
              <a:t>equilibrio</a:t>
            </a:r>
            <a:r>
              <a:rPr lang="it-IT" sz="1600" dirty="0"/>
              <a:t>). Il volume di distribuzione è definito come il </a:t>
            </a:r>
            <a:r>
              <a:rPr lang="it-IT" sz="1600" b="1" i="1" dirty="0"/>
              <a:t>rapporto tra la concentrazione tissutale e quella plasmatica, all’equilibrio</a:t>
            </a:r>
            <a:r>
              <a:rPr lang="it-IT" sz="1600" dirty="0"/>
              <a:t>. E’ detto volume perché può essere visto come il volume di sangue che contiene la stessa quantità di tracciante di 1mL di tessuto:</a:t>
            </a:r>
            <a:endParaRPr lang="it-IT" sz="1600" b="1" dirty="0">
              <a:solidFill>
                <a:schemeClr val="tx2">
                  <a:lumMod val="75000"/>
                </a:schemeClr>
              </a:solidFill>
            </a:endParaRPr>
          </a:p>
        </p:txBody>
      </p:sp>
      <p:pic>
        <p:nvPicPr>
          <p:cNvPr id="7" name="Immagine 6"/>
          <p:cNvPicPr>
            <a:picLocks noChangeAspect="1"/>
          </p:cNvPicPr>
          <p:nvPr/>
        </p:nvPicPr>
        <p:blipFill>
          <a:blip r:embed="rId6"/>
          <a:stretch>
            <a:fillRect/>
          </a:stretch>
        </p:blipFill>
        <p:spPr>
          <a:xfrm>
            <a:off x="2565400" y="4605458"/>
            <a:ext cx="1276205" cy="589465"/>
          </a:xfrm>
          <a:prstGeom prst="rect">
            <a:avLst/>
          </a:prstGeom>
        </p:spPr>
      </p:pic>
      <p:sp>
        <p:nvSpPr>
          <p:cNvPr id="17" name="Callout: freccia a sinistra 16"/>
          <p:cNvSpPr/>
          <p:nvPr/>
        </p:nvSpPr>
        <p:spPr>
          <a:xfrm>
            <a:off x="4051300" y="4645878"/>
            <a:ext cx="4838700" cy="508623"/>
          </a:xfrm>
          <a:prstGeom prst="leftArrowCallout">
            <a:avLst>
              <a:gd name="adj1" fmla="val 17949"/>
              <a:gd name="adj2" fmla="val 25000"/>
              <a:gd name="adj3" fmla="val 42625"/>
              <a:gd name="adj4" fmla="val 89359"/>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1" name="CasellaDiTesto 20"/>
              <p:cNvSpPr txBox="1"/>
              <p:nvPr/>
            </p:nvSpPr>
            <p:spPr>
              <a:xfrm>
                <a:off x="4699000" y="4686300"/>
                <a:ext cx="4267200" cy="369332"/>
              </a:xfrm>
              <a:prstGeom prst="rect">
                <a:avLst/>
              </a:prstGeom>
              <a:noFill/>
            </p:spPr>
            <p:txBody>
              <a:bodyPr wrap="square" rtlCol="0">
                <a:spAutoFit/>
              </a:bodyPr>
              <a:lstStyle/>
              <a:p>
                <a14:m>
                  <m:oMath xmlns:m="http://schemas.openxmlformats.org/officeDocument/2006/math">
                    <m:sSub>
                      <m:sSubPr>
                        <m:ctrlPr>
                          <a:rPr lang="it-IT" b="1" i="1" smtClean="0">
                            <a:solidFill>
                              <a:schemeClr val="tx2">
                                <a:lumMod val="75000"/>
                              </a:schemeClr>
                            </a:solidFill>
                            <a:latin typeface="Cambria Math" panose="02040503050406030204" pitchFamily="18" charset="0"/>
                          </a:rPr>
                        </m:ctrlPr>
                      </m:sSubPr>
                      <m:e>
                        <m:r>
                          <a:rPr lang="it-IT" b="1" i="1" smtClean="0">
                            <a:solidFill>
                              <a:schemeClr val="tx2">
                                <a:lumMod val="75000"/>
                              </a:schemeClr>
                            </a:solidFill>
                            <a:latin typeface="Cambria Math" panose="02040503050406030204" pitchFamily="18" charset="0"/>
                          </a:rPr>
                          <m:t>𝒌</m:t>
                        </m:r>
                      </m:e>
                      <m:sub>
                        <m:r>
                          <a:rPr lang="it-IT" b="1" i="1" smtClean="0">
                            <a:solidFill>
                              <a:schemeClr val="tx2">
                                <a:lumMod val="75000"/>
                              </a:schemeClr>
                            </a:solidFill>
                            <a:latin typeface="Cambria Math" panose="02040503050406030204" pitchFamily="18" charset="0"/>
                          </a:rPr>
                          <m:t>𝟐</m:t>
                        </m:r>
                      </m:sub>
                    </m:sSub>
                    <m:r>
                      <a:rPr lang="it-IT" b="1" i="1" smtClean="0">
                        <a:solidFill>
                          <a:schemeClr val="tx2">
                            <a:lumMod val="75000"/>
                          </a:schemeClr>
                        </a:solidFill>
                        <a:latin typeface="Cambria Math" panose="02040503050406030204" pitchFamily="18" charset="0"/>
                      </a:rPr>
                      <m:t>=</m:t>
                    </m:r>
                    <m:f>
                      <m:fPr>
                        <m:type m:val="lin"/>
                        <m:ctrlPr>
                          <a:rPr lang="it-IT" b="1" i="1" smtClean="0">
                            <a:solidFill>
                              <a:schemeClr val="tx2">
                                <a:lumMod val="75000"/>
                              </a:schemeClr>
                            </a:solidFill>
                            <a:latin typeface="Cambria Math" panose="02040503050406030204" pitchFamily="18" charset="0"/>
                          </a:rPr>
                        </m:ctrlPr>
                      </m:fPr>
                      <m:num>
                        <m:sSub>
                          <m:sSubPr>
                            <m:ctrlPr>
                              <a:rPr lang="it-IT" b="1" i="1" smtClean="0">
                                <a:solidFill>
                                  <a:schemeClr val="tx2">
                                    <a:lumMod val="75000"/>
                                  </a:schemeClr>
                                </a:solidFill>
                                <a:latin typeface="Cambria Math" panose="02040503050406030204" pitchFamily="18" charset="0"/>
                              </a:rPr>
                            </m:ctrlPr>
                          </m:sSubPr>
                          <m:e>
                            <m:r>
                              <a:rPr lang="it-IT" b="1" i="1" smtClean="0">
                                <a:solidFill>
                                  <a:schemeClr val="tx2">
                                    <a:lumMod val="75000"/>
                                  </a:schemeClr>
                                </a:solidFill>
                                <a:latin typeface="Cambria Math" panose="02040503050406030204" pitchFamily="18" charset="0"/>
                              </a:rPr>
                              <m:t>𝑲</m:t>
                            </m:r>
                          </m:e>
                          <m:sub>
                            <m:r>
                              <a:rPr lang="it-IT" b="1" i="1" smtClean="0">
                                <a:solidFill>
                                  <a:schemeClr val="tx2">
                                    <a:lumMod val="75000"/>
                                  </a:schemeClr>
                                </a:solidFill>
                                <a:latin typeface="Cambria Math" panose="02040503050406030204" pitchFamily="18" charset="0"/>
                              </a:rPr>
                              <m:t>𝟏</m:t>
                            </m:r>
                          </m:sub>
                        </m:sSub>
                      </m:num>
                      <m:den>
                        <m:sSub>
                          <m:sSubPr>
                            <m:ctrlPr>
                              <a:rPr lang="it-IT" b="1" i="1" smtClean="0">
                                <a:solidFill>
                                  <a:schemeClr val="tx2">
                                    <a:lumMod val="75000"/>
                                  </a:schemeClr>
                                </a:solidFill>
                                <a:latin typeface="Cambria Math" panose="02040503050406030204" pitchFamily="18" charset="0"/>
                              </a:rPr>
                            </m:ctrlPr>
                          </m:sSubPr>
                          <m:e>
                            <m:r>
                              <a:rPr lang="it-IT" b="1" i="1" smtClean="0">
                                <a:solidFill>
                                  <a:schemeClr val="tx2">
                                    <a:lumMod val="75000"/>
                                  </a:schemeClr>
                                </a:solidFill>
                                <a:latin typeface="Cambria Math" panose="02040503050406030204" pitchFamily="18" charset="0"/>
                              </a:rPr>
                              <m:t>𝑽</m:t>
                            </m:r>
                          </m:e>
                          <m:sub>
                            <m:r>
                              <a:rPr lang="it-IT" b="1" i="1" smtClean="0">
                                <a:solidFill>
                                  <a:schemeClr val="tx2">
                                    <a:lumMod val="75000"/>
                                  </a:schemeClr>
                                </a:solidFill>
                                <a:latin typeface="Cambria Math" panose="02040503050406030204" pitchFamily="18" charset="0"/>
                              </a:rPr>
                              <m:t>𝑫</m:t>
                            </m:r>
                            <m:r>
                              <a:rPr lang="it-IT" b="1" i="1" smtClean="0">
                                <a:solidFill>
                                  <a:schemeClr val="tx2">
                                    <a:lumMod val="75000"/>
                                  </a:schemeClr>
                                </a:solidFill>
                                <a:latin typeface="Cambria Math" panose="02040503050406030204" pitchFamily="18" charset="0"/>
                              </a:rPr>
                              <m:t> </m:t>
                            </m:r>
                          </m:sub>
                        </m:sSub>
                      </m:den>
                    </m:f>
                  </m:oMath>
                </a14:m>
                <a:r>
                  <a:rPr lang="it-IT" b="1" dirty="0">
                    <a:solidFill>
                      <a:schemeClr val="tx2">
                        <a:lumMod val="75000"/>
                      </a:schemeClr>
                    </a:solidFill>
                    <a:sym typeface="Wingdings" panose="05000000000000000000" pitchFamily="2" charset="2"/>
                  </a:rPr>
                  <a:t> contiene info su </a:t>
                </a:r>
                <a:r>
                  <a:rPr lang="it-IT" b="1" i="1" dirty="0">
                    <a:solidFill>
                      <a:schemeClr val="tx2">
                        <a:lumMod val="75000"/>
                      </a:schemeClr>
                    </a:solidFill>
                    <a:sym typeface="Wingdings" panose="05000000000000000000" pitchFamily="2" charset="2"/>
                  </a:rPr>
                  <a:t>F</a:t>
                </a:r>
                <a:r>
                  <a:rPr lang="it-IT" b="1" dirty="0">
                    <a:solidFill>
                      <a:schemeClr val="tx2">
                        <a:lumMod val="75000"/>
                      </a:schemeClr>
                    </a:solidFill>
                    <a:sym typeface="Wingdings" panose="05000000000000000000" pitchFamily="2" charset="2"/>
                  </a:rPr>
                  <a:t>, </a:t>
                </a:r>
                <a:r>
                  <a:rPr lang="it-IT" b="1" i="1" dirty="0">
                    <a:solidFill>
                      <a:schemeClr val="tx2">
                        <a:lumMod val="75000"/>
                      </a:schemeClr>
                    </a:solidFill>
                    <a:sym typeface="Wingdings" panose="05000000000000000000" pitchFamily="2" charset="2"/>
                  </a:rPr>
                  <a:t>E</a:t>
                </a:r>
                <a:r>
                  <a:rPr lang="it-IT" b="1" dirty="0">
                    <a:solidFill>
                      <a:schemeClr val="tx2">
                        <a:lumMod val="75000"/>
                      </a:schemeClr>
                    </a:solidFill>
                    <a:sym typeface="Wingdings" panose="05000000000000000000" pitchFamily="2" charset="2"/>
                  </a:rPr>
                  <a:t> </a:t>
                </a:r>
                <a:r>
                  <a:rPr lang="it-IT" b="1" dirty="0" err="1">
                    <a:solidFill>
                      <a:schemeClr val="tx2">
                        <a:lumMod val="75000"/>
                      </a:schemeClr>
                    </a:solidFill>
                    <a:sym typeface="Wingdings" panose="05000000000000000000" pitchFamily="2" charset="2"/>
                  </a:rPr>
                  <a:t>e</a:t>
                </a:r>
                <a:r>
                  <a:rPr lang="it-IT" b="1" dirty="0">
                    <a:solidFill>
                      <a:schemeClr val="tx2">
                        <a:lumMod val="75000"/>
                      </a:schemeClr>
                    </a:solidFill>
                    <a:sym typeface="Wingdings" panose="05000000000000000000" pitchFamily="2" charset="2"/>
                  </a:rPr>
                  <a:t> </a:t>
                </a:r>
                <a14:m>
                  <m:oMath xmlns:m="http://schemas.openxmlformats.org/officeDocument/2006/math">
                    <m:sSub>
                      <m:sSubPr>
                        <m:ctrlPr>
                          <a:rPr lang="it-IT" b="1" i="1" smtClean="0">
                            <a:solidFill>
                              <a:schemeClr val="tx2">
                                <a:lumMod val="75000"/>
                              </a:schemeClr>
                            </a:solidFill>
                            <a:latin typeface="Cambria Math" panose="02040503050406030204" pitchFamily="18" charset="0"/>
                            <a:sym typeface="Wingdings" panose="05000000000000000000" pitchFamily="2" charset="2"/>
                          </a:rPr>
                        </m:ctrlPr>
                      </m:sSubPr>
                      <m:e>
                        <m:r>
                          <a:rPr lang="it-IT" b="1" i="1" smtClean="0">
                            <a:solidFill>
                              <a:schemeClr val="tx2">
                                <a:lumMod val="75000"/>
                              </a:schemeClr>
                            </a:solidFill>
                            <a:latin typeface="Cambria Math" panose="02040503050406030204" pitchFamily="18" charset="0"/>
                            <a:sym typeface="Wingdings" panose="05000000000000000000" pitchFamily="2" charset="2"/>
                          </a:rPr>
                          <m:t>𝑽</m:t>
                        </m:r>
                      </m:e>
                      <m:sub>
                        <m:r>
                          <a:rPr lang="it-IT" b="1" i="1" smtClean="0">
                            <a:solidFill>
                              <a:schemeClr val="tx2">
                                <a:lumMod val="75000"/>
                              </a:schemeClr>
                            </a:solidFill>
                            <a:latin typeface="Cambria Math" panose="02040503050406030204" pitchFamily="18" charset="0"/>
                            <a:sym typeface="Wingdings" panose="05000000000000000000" pitchFamily="2" charset="2"/>
                          </a:rPr>
                          <m:t>𝑫</m:t>
                        </m:r>
                      </m:sub>
                    </m:sSub>
                  </m:oMath>
                </a14:m>
                <a:endParaRPr lang="it-IT" b="1" dirty="0">
                  <a:solidFill>
                    <a:schemeClr val="tx2">
                      <a:lumMod val="75000"/>
                    </a:schemeClr>
                  </a:solidFill>
                </a:endParaRPr>
              </a:p>
            </p:txBody>
          </p:sp>
        </mc:Choice>
        <mc:Fallback xmlns="">
          <p:sp>
            <p:nvSpPr>
              <p:cNvPr id="21" name="CasellaDiTesto 20"/>
              <p:cNvSpPr txBox="1">
                <a:spLocks noRot="1" noChangeAspect="1" noMove="1" noResize="1" noEditPoints="1" noAdjustHandles="1" noChangeArrowheads="1" noChangeShapeType="1" noTextEdit="1"/>
              </p:cNvSpPr>
              <p:nvPr/>
            </p:nvSpPr>
            <p:spPr>
              <a:xfrm>
                <a:off x="4699000" y="4686300"/>
                <a:ext cx="4267200" cy="369332"/>
              </a:xfrm>
              <a:prstGeom prst="rect">
                <a:avLst/>
              </a:prstGeom>
              <a:blipFill>
                <a:blip r:embed="rId7"/>
                <a:stretch>
                  <a:fillRect t="-118333" b="-180000"/>
                </a:stretch>
              </a:blipFill>
            </p:spPr>
            <p:txBody>
              <a:bodyPr/>
              <a:lstStyle/>
              <a:p>
                <a:r>
                  <a:rPr lang="it-IT">
                    <a:noFill/>
                  </a:rPr>
                  <a:t> </a:t>
                </a:r>
              </a:p>
            </p:txBody>
          </p:sp>
        </mc:Fallback>
      </mc:AlternateContent>
      <p:sp>
        <p:nvSpPr>
          <p:cNvPr id="22" name="CasellaDiTesto 21"/>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2685441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17</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Interpretazione</a:t>
            </a:r>
            <a:r>
              <a:rPr lang="en-US" sz="3000" b="1" dirty="0">
                <a:solidFill>
                  <a:schemeClr val="tx2">
                    <a:lumMod val="75000"/>
                  </a:schemeClr>
                </a:solidFill>
              </a:rPr>
              <a:t> </a:t>
            </a:r>
            <a:r>
              <a:rPr lang="en-US" sz="3000" b="1" dirty="0" err="1">
                <a:solidFill>
                  <a:schemeClr val="tx2">
                    <a:lumMod val="75000"/>
                  </a:schemeClr>
                </a:solidFill>
              </a:rPr>
              <a:t>delle</a:t>
            </a:r>
            <a:r>
              <a:rPr lang="en-US" sz="3000" b="1" dirty="0">
                <a:solidFill>
                  <a:schemeClr val="tx2">
                    <a:lumMod val="75000"/>
                  </a:schemeClr>
                </a:solidFill>
              </a:rPr>
              <a:t> </a:t>
            </a:r>
            <a:r>
              <a:rPr lang="en-US" sz="3000" b="1" dirty="0" err="1">
                <a:solidFill>
                  <a:schemeClr val="tx2">
                    <a:lumMod val="75000"/>
                  </a:schemeClr>
                </a:solidFill>
              </a:rPr>
              <a:t>costanti</a:t>
            </a:r>
            <a:r>
              <a:rPr lang="en-US" sz="3000" b="1" dirty="0">
                <a:solidFill>
                  <a:schemeClr val="tx2">
                    <a:lumMod val="75000"/>
                  </a:schemeClr>
                </a:solidFill>
              </a:rPr>
              <a:t> di </a:t>
            </a:r>
            <a:r>
              <a:rPr lang="en-US" sz="3000" b="1" dirty="0" err="1">
                <a:solidFill>
                  <a:schemeClr val="tx2">
                    <a:lumMod val="75000"/>
                  </a:schemeClr>
                </a:solidFill>
              </a:rPr>
              <a:t>modello</a:t>
            </a:r>
            <a:endParaRPr lang="en-US" sz="3000" b="1" dirty="0">
              <a:solidFill>
                <a:schemeClr val="tx2">
                  <a:lumMod val="75000"/>
                </a:schemeClr>
              </a:solidFill>
            </a:endParaRPr>
          </a:p>
        </p:txBody>
      </p:sp>
      <p:sp>
        <p:nvSpPr>
          <p:cNvPr id="22" name="CasellaDiTesto 21"/>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pic>
        <p:nvPicPr>
          <p:cNvPr id="2" name="Immagine 1"/>
          <p:cNvPicPr>
            <a:picLocks noChangeAspect="1"/>
          </p:cNvPicPr>
          <p:nvPr/>
        </p:nvPicPr>
        <p:blipFill rotWithShape="1">
          <a:blip r:embed="rId4">
            <a:extLst>
              <a:ext uri="{28A0092B-C50C-407E-A947-70E740481C1C}">
                <a14:useLocalDpi xmlns:a14="http://schemas.microsoft.com/office/drawing/2010/main" val="0"/>
              </a:ext>
            </a:extLst>
          </a:blip>
          <a:srcRect r="1429" b="1579"/>
          <a:stretch/>
        </p:blipFill>
        <p:spPr>
          <a:xfrm>
            <a:off x="2108200" y="1147675"/>
            <a:ext cx="5257800" cy="3919625"/>
          </a:xfrm>
          <a:prstGeom prst="rect">
            <a:avLst/>
          </a:prstGeom>
          <a:ln>
            <a:solidFill>
              <a:srgbClr val="002060"/>
            </a:solidFill>
          </a:ln>
        </p:spPr>
      </p:pic>
      <p:sp>
        <p:nvSpPr>
          <p:cNvPr id="3" name="Ovale 2"/>
          <p:cNvSpPr/>
          <p:nvPr/>
        </p:nvSpPr>
        <p:spPr>
          <a:xfrm>
            <a:off x="2108200" y="4076700"/>
            <a:ext cx="1295400"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975335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magine 16"/>
          <p:cNvPicPr>
            <a:picLocks noChangeAspect="1"/>
          </p:cNvPicPr>
          <p:nvPr/>
        </p:nvPicPr>
        <p:blipFill>
          <a:blip r:embed="rId3">
            <a:clrChange>
              <a:clrFrom>
                <a:srgbClr val="FFFFFF"/>
              </a:clrFrom>
              <a:clrTo>
                <a:srgbClr val="FFFFFF">
                  <a:alpha val="0"/>
                </a:srgbClr>
              </a:clrTo>
            </a:clrChange>
            <a:lum bright="-24000" contrast="38000"/>
          </a:blip>
          <a:stretch>
            <a:fillRect/>
          </a:stretch>
        </p:blipFill>
        <p:spPr>
          <a:xfrm>
            <a:off x="4851400" y="1775220"/>
            <a:ext cx="4729605" cy="3024212"/>
          </a:xfrm>
          <a:prstGeom prst="rect">
            <a:avLst/>
          </a:prstGeom>
        </p:spPr>
      </p:pic>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18</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Interpretazione</a:t>
            </a:r>
            <a:r>
              <a:rPr lang="en-US" sz="3000" b="1" dirty="0">
                <a:solidFill>
                  <a:schemeClr val="tx2">
                    <a:lumMod val="75000"/>
                  </a:schemeClr>
                </a:solidFill>
              </a:rPr>
              <a:t> </a:t>
            </a:r>
            <a:r>
              <a:rPr lang="en-US" sz="3000" b="1" dirty="0" err="1">
                <a:solidFill>
                  <a:schemeClr val="tx2">
                    <a:lumMod val="75000"/>
                  </a:schemeClr>
                </a:solidFill>
              </a:rPr>
              <a:t>delle</a:t>
            </a:r>
            <a:r>
              <a:rPr lang="en-US" sz="3000" b="1" dirty="0">
                <a:solidFill>
                  <a:schemeClr val="tx2">
                    <a:lumMod val="75000"/>
                  </a:schemeClr>
                </a:solidFill>
              </a:rPr>
              <a:t> </a:t>
            </a:r>
            <a:r>
              <a:rPr lang="en-US" sz="3000" b="1" dirty="0" err="1">
                <a:solidFill>
                  <a:schemeClr val="tx2">
                    <a:lumMod val="75000"/>
                  </a:schemeClr>
                </a:solidFill>
              </a:rPr>
              <a:t>costanti</a:t>
            </a:r>
            <a:r>
              <a:rPr lang="en-US" sz="3000" b="1" dirty="0">
                <a:solidFill>
                  <a:schemeClr val="tx2">
                    <a:lumMod val="75000"/>
                  </a:schemeClr>
                </a:solidFill>
              </a:rPr>
              <a:t> di </a:t>
            </a:r>
            <a:r>
              <a:rPr lang="en-US" sz="3000" b="1" dirty="0" err="1">
                <a:solidFill>
                  <a:schemeClr val="tx2">
                    <a:lumMod val="75000"/>
                  </a:schemeClr>
                </a:solidFill>
              </a:rPr>
              <a:t>modello</a:t>
            </a:r>
            <a:endParaRPr lang="en-US" sz="3000" b="1" dirty="0">
              <a:solidFill>
                <a:schemeClr val="tx2">
                  <a:lumMod val="75000"/>
                </a:schemeClr>
              </a:solidFill>
            </a:endParaRPr>
          </a:p>
        </p:txBody>
      </p:sp>
      <mc:AlternateContent xmlns:mc="http://schemas.openxmlformats.org/markup-compatibility/2006" xmlns:a14="http://schemas.microsoft.com/office/drawing/2010/main">
        <mc:Choice Requires="a14">
          <p:graphicFrame>
            <p:nvGraphicFramePr>
              <p:cNvPr id="19" name="Tabella 18"/>
              <p:cNvGraphicFramePr>
                <a:graphicFrameLocks noGrp="1"/>
              </p:cNvGraphicFramePr>
              <p:nvPr>
                <p:extLst>
                  <p:ext uri="{D42A27DB-BD31-4B8C-83A1-F6EECF244321}">
                    <p14:modId xmlns:p14="http://schemas.microsoft.com/office/powerpoint/2010/main" val="933779915"/>
                  </p:ext>
                </p:extLst>
              </p:nvPr>
            </p:nvGraphicFramePr>
            <p:xfrm>
              <a:off x="1041400" y="1729708"/>
              <a:ext cx="3581401" cy="2834640"/>
            </p:xfrm>
            <a:graphic>
              <a:graphicData uri="http://schemas.openxmlformats.org/drawingml/2006/table">
                <a:tbl>
                  <a:tblPr firstRow="1" bandRow="1">
                    <a:tableStyleId>{2D5ABB26-0587-4C30-8999-92F81FD0307C}</a:tableStyleId>
                  </a:tblPr>
                  <a:tblGrid>
                    <a:gridCol w="838201">
                      <a:extLst>
                        <a:ext uri="{9D8B030D-6E8A-4147-A177-3AD203B41FA5}">
                          <a16:colId xmlns:a16="http://schemas.microsoft.com/office/drawing/2014/main" val="3754387201"/>
                        </a:ext>
                      </a:extLst>
                    </a:gridCol>
                    <a:gridCol w="2743200">
                      <a:extLst>
                        <a:ext uri="{9D8B030D-6E8A-4147-A177-3AD203B41FA5}">
                          <a16:colId xmlns:a16="http://schemas.microsoft.com/office/drawing/2014/main" val="436953753"/>
                        </a:ext>
                      </a:extLst>
                    </a:gridCol>
                  </a:tblGrid>
                  <a:tr h="320040">
                    <a:tc>
                      <a:txBody>
                        <a:bodyPr/>
                        <a:lstStyle/>
                        <a:p>
                          <a:pPr algn="l"/>
                          <a14:m>
                            <m:oMath xmlns:m="http://schemas.openxmlformats.org/officeDocument/2006/math">
                              <m:sSub>
                                <m:sSubPr>
                                  <m:ctrlPr>
                                    <a:rPr lang="it-IT" sz="1500" b="1" i="1" smtClean="0">
                                      <a:latin typeface="Cambria Math" panose="02040503050406030204" pitchFamily="18" charset="0"/>
                                    </a:rPr>
                                  </m:ctrlPr>
                                </m:sSubPr>
                                <m:e>
                                  <m:r>
                                    <a:rPr lang="it-IT" sz="1500" b="1" i="1" smtClean="0">
                                      <a:latin typeface="Cambria Math" panose="02040503050406030204" pitchFamily="18" charset="0"/>
                                    </a:rPr>
                                    <m:t>𝑲</m:t>
                                  </m:r>
                                </m:e>
                                <m:sub>
                                  <m:r>
                                    <a:rPr lang="it-IT" sz="1500" b="1" i="1" smtClean="0">
                                      <a:latin typeface="Cambria Math" panose="02040503050406030204" pitchFamily="18" charset="0"/>
                                    </a:rPr>
                                    <m:t>𝟏</m:t>
                                  </m:r>
                                </m:sub>
                              </m:sSub>
                            </m:oMath>
                          </a14:m>
                          <a:r>
                            <a:rPr lang="it-IT" sz="1500" b="1" dirty="0"/>
                            <a:t> e </a:t>
                          </a:r>
                          <a14:m>
                            <m:oMath xmlns:m="http://schemas.openxmlformats.org/officeDocument/2006/math">
                              <m:sSub>
                                <m:sSubPr>
                                  <m:ctrlPr>
                                    <a:rPr lang="it-IT" sz="1500" b="1" i="1" smtClean="0">
                                      <a:latin typeface="Cambria Math" panose="02040503050406030204" pitchFamily="18" charset="0"/>
                                    </a:rPr>
                                  </m:ctrlPr>
                                </m:sSubPr>
                                <m:e>
                                  <m:r>
                                    <a:rPr lang="it-IT" sz="1500" b="1" i="1" smtClean="0">
                                      <a:latin typeface="Cambria Math" panose="02040503050406030204" pitchFamily="18" charset="0"/>
                                    </a:rPr>
                                    <m:t>𝒌</m:t>
                                  </m:r>
                                </m:e>
                                <m:sub>
                                  <m:r>
                                    <a:rPr lang="it-IT" sz="1500" b="1" i="1" smtClean="0">
                                      <a:latin typeface="Cambria Math" panose="02040503050406030204" pitchFamily="18" charset="0"/>
                                    </a:rPr>
                                    <m:t>𝟐</m:t>
                                  </m:r>
                                </m:sub>
                              </m:sSub>
                            </m:oMath>
                          </a14:m>
                          <a:endParaRPr lang="it-IT"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it-IT" sz="1500" dirty="0"/>
                            <a:t>trasporto dal plasma al tessuto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693887"/>
                      </a:ext>
                    </a:extLst>
                  </a:tr>
                  <a:tr h="548640">
                    <a:tc>
                      <a:txBody>
                        <a:bodyPr/>
                        <a:lstStyle/>
                        <a:p>
                          <a:pPr algn="l"/>
                          <a14:m>
                            <m:oMath xmlns:m="http://schemas.openxmlformats.org/officeDocument/2006/math">
                              <m:sSub>
                                <m:sSubPr>
                                  <m:ctrlPr>
                                    <a:rPr lang="it-IT" sz="1500" b="1" i="1" smtClean="0">
                                      <a:latin typeface="Cambria Math" panose="02040503050406030204" pitchFamily="18" charset="0"/>
                                    </a:rPr>
                                  </m:ctrlPr>
                                </m:sSubPr>
                                <m:e>
                                  <m:r>
                                    <a:rPr lang="it-IT" sz="1500" b="1" i="1">
                                      <a:latin typeface="Cambria Math" panose="02040503050406030204" pitchFamily="18" charset="0"/>
                                    </a:rPr>
                                    <m:t>𝒌</m:t>
                                  </m:r>
                                </m:e>
                                <m:sub>
                                  <m:r>
                                    <a:rPr lang="it-IT" sz="1500" b="1" i="1" smtClean="0">
                                      <a:latin typeface="Cambria Math" panose="02040503050406030204" pitchFamily="18" charset="0"/>
                                    </a:rPr>
                                    <m:t>𝟑</m:t>
                                  </m:r>
                                </m:sub>
                              </m:sSub>
                            </m:oMath>
                          </a14:m>
                          <a:r>
                            <a:rPr lang="it-IT" sz="1500" b="1" dirty="0"/>
                            <a:t> e </a:t>
                          </a:r>
                          <a14:m>
                            <m:oMath xmlns:m="http://schemas.openxmlformats.org/officeDocument/2006/math">
                              <m:sSub>
                                <m:sSubPr>
                                  <m:ctrlPr>
                                    <a:rPr lang="it-IT" sz="1500" b="1" i="1">
                                      <a:latin typeface="Cambria Math" panose="02040503050406030204" pitchFamily="18" charset="0"/>
                                    </a:rPr>
                                  </m:ctrlPr>
                                </m:sSubPr>
                                <m:e>
                                  <m:r>
                                    <a:rPr lang="it-IT" sz="1500" b="1" i="1">
                                      <a:latin typeface="Cambria Math" panose="02040503050406030204" pitchFamily="18" charset="0"/>
                                    </a:rPr>
                                    <m:t>𝒌</m:t>
                                  </m:r>
                                </m:e>
                                <m:sub>
                                  <m:r>
                                    <a:rPr lang="it-IT" sz="1500" b="1" i="1" smtClean="0">
                                      <a:latin typeface="Cambria Math" panose="02040503050406030204" pitchFamily="18" charset="0"/>
                                    </a:rPr>
                                    <m:t>𝟒</m:t>
                                  </m:r>
                                </m:sub>
                              </m:sSub>
                            </m:oMath>
                          </a14:m>
                          <a:endParaRPr lang="it-IT"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it-IT" sz="1500" dirty="0"/>
                            <a:t>transizione da tracciante libero e legato a recettori specifici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547495"/>
                      </a:ext>
                    </a:extLst>
                  </a:tr>
                  <a:tr h="548640">
                    <a:tc>
                      <a:txBody>
                        <a:bodyPr/>
                        <a:lstStyle/>
                        <a:p>
                          <a:pPr algn="l"/>
                          <a14:m>
                            <m:oMath xmlns:m="http://schemas.openxmlformats.org/officeDocument/2006/math">
                              <m:sSub>
                                <m:sSubPr>
                                  <m:ctrlPr>
                                    <a:rPr lang="it-IT" sz="1500" b="1" i="1" smtClean="0">
                                      <a:latin typeface="Cambria Math" panose="02040503050406030204" pitchFamily="18" charset="0"/>
                                    </a:rPr>
                                  </m:ctrlPr>
                                </m:sSubPr>
                                <m:e>
                                  <m:r>
                                    <a:rPr lang="it-IT" sz="1500" b="1" i="1">
                                      <a:latin typeface="Cambria Math" panose="02040503050406030204" pitchFamily="18" charset="0"/>
                                    </a:rPr>
                                    <m:t>𝒌</m:t>
                                  </m:r>
                                </m:e>
                                <m:sub>
                                  <m:r>
                                    <a:rPr lang="it-IT" sz="1500" b="1" i="1" smtClean="0">
                                      <a:latin typeface="Cambria Math" panose="02040503050406030204" pitchFamily="18" charset="0"/>
                                    </a:rPr>
                                    <m:t>𝟓</m:t>
                                  </m:r>
                                </m:sub>
                              </m:sSub>
                            </m:oMath>
                          </a14:m>
                          <a:r>
                            <a:rPr lang="it-IT" sz="1500" b="1" dirty="0"/>
                            <a:t> e </a:t>
                          </a:r>
                          <a14:m>
                            <m:oMath xmlns:m="http://schemas.openxmlformats.org/officeDocument/2006/math">
                              <m:sSub>
                                <m:sSubPr>
                                  <m:ctrlPr>
                                    <a:rPr lang="it-IT" sz="1500" b="1" i="1">
                                      <a:latin typeface="Cambria Math" panose="02040503050406030204" pitchFamily="18" charset="0"/>
                                    </a:rPr>
                                  </m:ctrlPr>
                                </m:sSubPr>
                                <m:e>
                                  <m:r>
                                    <a:rPr lang="it-IT" sz="1500" b="1" i="1">
                                      <a:latin typeface="Cambria Math" panose="02040503050406030204" pitchFamily="18" charset="0"/>
                                    </a:rPr>
                                    <m:t>𝒌</m:t>
                                  </m:r>
                                </m:e>
                                <m:sub>
                                  <m:r>
                                    <a:rPr lang="it-IT" sz="1500" b="1" i="1" smtClean="0">
                                      <a:latin typeface="Cambria Math" panose="02040503050406030204" pitchFamily="18" charset="0"/>
                                    </a:rPr>
                                    <m:t>𝟔</m:t>
                                  </m:r>
                                </m:sub>
                              </m:sSub>
                            </m:oMath>
                          </a14:m>
                          <a:endParaRPr lang="it-IT"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it-IT" sz="1500" dirty="0"/>
                            <a:t>transizione da tracciante libero e legato a recettori non specifici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019884"/>
                      </a:ext>
                    </a:extLst>
                  </a:tr>
                  <a:tr h="548640">
                    <a:tc>
                      <a:txBody>
                        <a:bodyPr/>
                        <a:lstStyle/>
                        <a:p>
                          <a:pPr algn="l"/>
                          <a14:m>
                            <m:oMathPara xmlns:m="http://schemas.openxmlformats.org/officeDocument/2006/math">
                              <m:oMathParaPr>
                                <m:jc m:val="centerGroup"/>
                              </m:oMathParaPr>
                              <m:oMath xmlns:m="http://schemas.openxmlformats.org/officeDocument/2006/math">
                                <m:sSub>
                                  <m:sSubPr>
                                    <m:ctrlPr>
                                      <a:rPr lang="it-IT" sz="1500" b="1" i="1" smtClean="0">
                                        <a:latin typeface="Cambria Math" panose="02040503050406030204" pitchFamily="18" charset="0"/>
                                      </a:rPr>
                                    </m:ctrlPr>
                                  </m:sSubPr>
                                  <m:e>
                                    <m:r>
                                      <a:rPr lang="it-IT" sz="1500" b="1" i="1" smtClean="0">
                                        <a:latin typeface="Cambria Math" panose="02040503050406030204" pitchFamily="18" charset="0"/>
                                      </a:rPr>
                                      <m:t>𝒗</m:t>
                                    </m:r>
                                  </m:e>
                                  <m:sub>
                                    <m:r>
                                      <a:rPr lang="it-IT" sz="1500" b="1" i="1" smtClean="0">
                                        <a:latin typeface="Cambria Math" panose="02040503050406030204" pitchFamily="18" charset="0"/>
                                      </a:rPr>
                                      <m:t>𝑩</m:t>
                                    </m:r>
                                  </m:sub>
                                </m:sSub>
                              </m:oMath>
                            </m:oMathPara>
                          </a14:m>
                          <a:endParaRPr lang="it-IT"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it-IT" sz="1500" dirty="0"/>
                            <a:t>frazione di vasi sanguigni presente nella ROI tissutale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485548"/>
                      </a:ext>
                    </a:extLst>
                  </a:tr>
                  <a:tr h="320040">
                    <a:tc>
                      <a:txBody>
                        <a:bodyPr/>
                        <a:lstStyle/>
                        <a:p>
                          <a:pPr algn="l"/>
                          <a14:m>
                            <m:oMathPara xmlns:m="http://schemas.openxmlformats.org/officeDocument/2006/math">
                              <m:oMathParaPr>
                                <m:jc m:val="centerGroup"/>
                              </m:oMathParaPr>
                              <m:oMath xmlns:m="http://schemas.openxmlformats.org/officeDocument/2006/math">
                                <m:sSub>
                                  <m:sSubPr>
                                    <m:ctrlPr>
                                      <a:rPr lang="it-IT" sz="1500" b="1" i="1" smtClean="0">
                                        <a:latin typeface="Cambria Math" panose="02040503050406030204" pitchFamily="18" charset="0"/>
                                      </a:rPr>
                                    </m:ctrlPr>
                                  </m:sSubPr>
                                  <m:e>
                                    <m:r>
                                      <a:rPr lang="it-IT" sz="1500" b="1" i="1" smtClean="0">
                                        <a:latin typeface="Cambria Math" panose="02040503050406030204" pitchFamily="18" charset="0"/>
                                      </a:rPr>
                                      <m:t>𝑪</m:t>
                                    </m:r>
                                  </m:e>
                                  <m:sub>
                                    <m:r>
                                      <a:rPr lang="it-IT" sz="1500" b="1" i="1" smtClean="0">
                                        <a:latin typeface="Cambria Math" panose="02040503050406030204" pitchFamily="18" charset="0"/>
                                      </a:rPr>
                                      <m:t>𝑾𝑩</m:t>
                                    </m:r>
                                  </m:sub>
                                </m:sSub>
                              </m:oMath>
                            </m:oMathPara>
                          </a14:m>
                          <a:endParaRPr lang="it-IT"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it-IT" sz="1500" dirty="0"/>
                            <a:t>Metaboliti</a:t>
                          </a:r>
                          <a:r>
                            <a:rPr lang="it-IT" sz="1500" baseline="0" dirty="0"/>
                            <a:t> plasmatici</a:t>
                          </a:r>
                          <a:endParaRPr lang="it-IT"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095511"/>
                      </a:ext>
                    </a:extLst>
                  </a:tr>
                  <a:tr h="548640">
                    <a:tc>
                      <a:txBody>
                        <a:bodyPr/>
                        <a:lstStyle/>
                        <a:p>
                          <a:pPr algn="l"/>
                          <a14:m>
                            <m:oMathPara xmlns:m="http://schemas.openxmlformats.org/officeDocument/2006/math">
                              <m:oMathParaPr>
                                <m:jc m:val="centerGroup"/>
                              </m:oMathParaPr>
                              <m:oMath xmlns:m="http://schemas.openxmlformats.org/officeDocument/2006/math">
                                <m:sSub>
                                  <m:sSubPr>
                                    <m:ctrlPr>
                                      <a:rPr lang="it-IT" sz="1500" b="1" i="1" smtClean="0">
                                        <a:latin typeface="Cambria Math" panose="02040503050406030204" pitchFamily="18" charset="0"/>
                                      </a:rPr>
                                    </m:ctrlPr>
                                  </m:sSubPr>
                                  <m:e>
                                    <m:r>
                                      <a:rPr lang="it-IT" sz="1500" b="1" i="1" smtClean="0">
                                        <a:latin typeface="Cambria Math" panose="02040503050406030204" pitchFamily="18" charset="0"/>
                                      </a:rPr>
                                      <m:t>𝑪</m:t>
                                    </m:r>
                                  </m:e>
                                  <m:sub>
                                    <m:r>
                                      <a:rPr lang="it-IT" sz="1500" b="1" i="1" smtClean="0">
                                        <a:latin typeface="Cambria Math" panose="02040503050406030204" pitchFamily="18" charset="0"/>
                                      </a:rPr>
                                      <m:t>𝑨</m:t>
                                    </m:r>
                                  </m:sub>
                                </m:sSub>
                              </m:oMath>
                            </m:oMathPara>
                          </a14:m>
                          <a:endParaRPr lang="it-IT" sz="15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it-IT" sz="1500" dirty="0"/>
                            <a:t>Concentrazione</a:t>
                          </a:r>
                          <a:r>
                            <a:rPr lang="it-IT" sz="1500" baseline="0" dirty="0"/>
                            <a:t> nel plasma (</a:t>
                          </a:r>
                          <a:r>
                            <a:rPr lang="it-IT" sz="1500" b="1" baseline="0" dirty="0">
                              <a:solidFill>
                                <a:srgbClr val="C00000"/>
                              </a:solidFill>
                            </a:rPr>
                            <a:t>input </a:t>
                          </a:r>
                          <a:r>
                            <a:rPr lang="it-IT" sz="1500" b="1" baseline="0" dirty="0" err="1">
                              <a:solidFill>
                                <a:srgbClr val="C00000"/>
                              </a:solidFill>
                            </a:rPr>
                            <a:t>function</a:t>
                          </a:r>
                          <a:r>
                            <a:rPr lang="it-IT" sz="1500" baseline="0" dirty="0"/>
                            <a:t>)</a:t>
                          </a:r>
                          <a:endParaRPr lang="it-IT"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0175642"/>
                      </a:ext>
                    </a:extLst>
                  </a:tr>
                </a:tbl>
              </a:graphicData>
            </a:graphic>
          </p:graphicFrame>
        </mc:Choice>
        <mc:Fallback xmlns="">
          <p:graphicFrame>
            <p:nvGraphicFramePr>
              <p:cNvPr id="19" name="Tabella 18"/>
              <p:cNvGraphicFramePr>
                <a:graphicFrameLocks noGrp="1"/>
              </p:cNvGraphicFramePr>
              <p:nvPr>
                <p:extLst>
                  <p:ext uri="{D42A27DB-BD31-4B8C-83A1-F6EECF244321}">
                    <p14:modId xmlns:p14="http://schemas.microsoft.com/office/powerpoint/2010/main" val="933779915"/>
                  </p:ext>
                </p:extLst>
              </p:nvPr>
            </p:nvGraphicFramePr>
            <p:xfrm>
              <a:off x="1041400" y="1729708"/>
              <a:ext cx="3581401" cy="2834640"/>
            </p:xfrm>
            <a:graphic>
              <a:graphicData uri="http://schemas.openxmlformats.org/drawingml/2006/table">
                <a:tbl>
                  <a:tblPr firstRow="1" bandRow="1">
                    <a:tableStyleId>{2D5ABB26-0587-4C30-8999-92F81FD0307C}</a:tableStyleId>
                  </a:tblPr>
                  <a:tblGrid>
                    <a:gridCol w="838201">
                      <a:extLst>
                        <a:ext uri="{9D8B030D-6E8A-4147-A177-3AD203B41FA5}">
                          <a16:colId xmlns:a16="http://schemas.microsoft.com/office/drawing/2014/main" val="3754387201"/>
                        </a:ext>
                      </a:extLst>
                    </a:gridCol>
                    <a:gridCol w="2743200">
                      <a:extLst>
                        <a:ext uri="{9D8B030D-6E8A-4147-A177-3AD203B41FA5}">
                          <a16:colId xmlns:a16="http://schemas.microsoft.com/office/drawing/2014/main" val="436953753"/>
                        </a:ext>
                      </a:extLst>
                    </a:gridCol>
                  </a:tblGrid>
                  <a:tr h="3200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25" t="-3774" r="-328261" b="-800000"/>
                          </a:stretch>
                        </a:blipFill>
                      </a:tcPr>
                    </a:tc>
                    <a:tc>
                      <a:txBody>
                        <a:bodyPr/>
                        <a:lstStyle/>
                        <a:p>
                          <a:pPr algn="l"/>
                          <a:r>
                            <a:rPr lang="it-IT" sz="1500" dirty="0"/>
                            <a:t>trasporto dal plasma al tessuto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693887"/>
                      </a:ext>
                    </a:extLst>
                  </a:tr>
                  <a:tr h="5486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25" t="-61111" r="-328261" b="-371111"/>
                          </a:stretch>
                        </a:blipFill>
                      </a:tcPr>
                    </a:tc>
                    <a:tc>
                      <a:txBody>
                        <a:bodyPr/>
                        <a:lstStyle/>
                        <a:p>
                          <a:pPr algn="l"/>
                          <a:r>
                            <a:rPr lang="it-IT" sz="1500" dirty="0"/>
                            <a:t>transizione da tracciante libero e legato a recettori specifici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547495"/>
                      </a:ext>
                    </a:extLst>
                  </a:tr>
                  <a:tr h="5486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25" t="-161111" r="-328261" b="-271111"/>
                          </a:stretch>
                        </a:blipFill>
                      </a:tcPr>
                    </a:tc>
                    <a:tc>
                      <a:txBody>
                        <a:bodyPr/>
                        <a:lstStyle/>
                        <a:p>
                          <a:pPr algn="l"/>
                          <a:r>
                            <a:rPr lang="it-IT" sz="1500" dirty="0"/>
                            <a:t>transizione da tracciante libero e legato a recettori non specifici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0019884"/>
                      </a:ext>
                    </a:extLst>
                  </a:tr>
                  <a:tr h="5486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25" t="-261111" r="-328261" b="-171111"/>
                          </a:stretch>
                        </a:blipFill>
                      </a:tcPr>
                    </a:tc>
                    <a:tc>
                      <a:txBody>
                        <a:bodyPr/>
                        <a:lstStyle/>
                        <a:p>
                          <a:pPr algn="l"/>
                          <a:r>
                            <a:rPr lang="it-IT" sz="1500" dirty="0"/>
                            <a:t>frazione di vasi sanguigni presente nella ROI tissutale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4485548"/>
                      </a:ext>
                    </a:extLst>
                  </a:tr>
                  <a:tr h="3200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25" t="-613208" r="-328261" b="-190566"/>
                          </a:stretch>
                        </a:blipFill>
                      </a:tcPr>
                    </a:tc>
                    <a:tc>
                      <a:txBody>
                        <a:bodyPr/>
                        <a:lstStyle/>
                        <a:p>
                          <a:pPr algn="l"/>
                          <a:r>
                            <a:rPr lang="it-IT" sz="1500" dirty="0"/>
                            <a:t>Metaboliti</a:t>
                          </a:r>
                          <a:r>
                            <a:rPr lang="it-IT" sz="1500" baseline="0" dirty="0"/>
                            <a:t> plasmatici</a:t>
                          </a:r>
                          <a:endParaRPr lang="it-IT"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5095511"/>
                      </a:ext>
                    </a:extLst>
                  </a:tr>
                  <a:tr h="548640">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25" t="-420000" r="-328261" b="-12222"/>
                          </a:stretch>
                        </a:blipFill>
                      </a:tcPr>
                    </a:tc>
                    <a:tc>
                      <a:txBody>
                        <a:bodyPr/>
                        <a:lstStyle/>
                        <a:p>
                          <a:pPr algn="l"/>
                          <a:r>
                            <a:rPr lang="it-IT" sz="1500" dirty="0"/>
                            <a:t>Concentrazione</a:t>
                          </a:r>
                          <a:r>
                            <a:rPr lang="it-IT" sz="1500" baseline="0" dirty="0"/>
                            <a:t> nel plasma (</a:t>
                          </a:r>
                          <a:r>
                            <a:rPr lang="it-IT" sz="1500" b="1" baseline="0" dirty="0">
                              <a:solidFill>
                                <a:srgbClr val="C00000"/>
                              </a:solidFill>
                            </a:rPr>
                            <a:t>input </a:t>
                          </a:r>
                          <a:r>
                            <a:rPr lang="it-IT" sz="1500" b="1" baseline="0" dirty="0" err="1">
                              <a:solidFill>
                                <a:srgbClr val="C00000"/>
                              </a:solidFill>
                            </a:rPr>
                            <a:t>function</a:t>
                          </a:r>
                          <a:r>
                            <a:rPr lang="it-IT" sz="1500" baseline="0" dirty="0"/>
                            <a:t>)</a:t>
                          </a:r>
                          <a:endParaRPr lang="it-IT" sz="15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0175642"/>
                      </a:ext>
                    </a:extLst>
                  </a:tr>
                </a:tbl>
              </a:graphicData>
            </a:graphic>
          </p:graphicFrame>
        </mc:Fallback>
      </mc:AlternateContent>
      <p:sp>
        <p:nvSpPr>
          <p:cNvPr id="22" name="CasellaDiTesto 21"/>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527374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660400" y="3989990"/>
            <a:ext cx="8839200" cy="990600"/>
          </a:xfrm>
          <a:prstGeom prst="rect">
            <a:avLst/>
          </a:prstGeom>
          <a:solidFill>
            <a:schemeClr val="accent1">
              <a:lumMod val="20000"/>
              <a:lumOff val="80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19</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Formulazione</a:t>
            </a:r>
            <a:r>
              <a:rPr lang="en-US" sz="3000" b="1" dirty="0">
                <a:solidFill>
                  <a:schemeClr val="tx2">
                    <a:lumMod val="75000"/>
                  </a:schemeClr>
                </a:solidFill>
              </a:rPr>
              <a:t> </a:t>
            </a:r>
            <a:r>
              <a:rPr lang="en-US" sz="3000" b="1" dirty="0" err="1">
                <a:solidFill>
                  <a:schemeClr val="tx2">
                    <a:lumMod val="75000"/>
                  </a:schemeClr>
                </a:solidFill>
              </a:rPr>
              <a:t>matematica</a:t>
            </a:r>
            <a:r>
              <a:rPr lang="en-US" sz="3000" b="1" dirty="0">
                <a:solidFill>
                  <a:schemeClr val="tx2">
                    <a:lumMod val="75000"/>
                  </a:schemeClr>
                </a:solidFill>
              </a:rPr>
              <a:t> del </a:t>
            </a:r>
            <a:r>
              <a:rPr lang="en-US" sz="3000" b="1" dirty="0" err="1">
                <a:solidFill>
                  <a:schemeClr val="tx2">
                    <a:lumMod val="75000"/>
                  </a:schemeClr>
                </a:solidFill>
              </a:rPr>
              <a:t>modello</a:t>
            </a:r>
            <a:endParaRPr lang="en-US" sz="3000" b="1" dirty="0">
              <a:solidFill>
                <a:schemeClr val="tx2">
                  <a:lumMod val="75000"/>
                </a:schemeClr>
              </a:solidFill>
            </a:endParaRPr>
          </a:p>
        </p:txBody>
      </p:sp>
      <p:sp>
        <p:nvSpPr>
          <p:cNvPr id="2" name="Rettangolo 1"/>
          <p:cNvSpPr/>
          <p:nvPr/>
        </p:nvSpPr>
        <p:spPr>
          <a:xfrm>
            <a:off x="799942" y="1609279"/>
            <a:ext cx="8457610" cy="3308598"/>
          </a:xfrm>
          <a:prstGeom prst="rect">
            <a:avLst/>
          </a:prstGeom>
        </p:spPr>
        <p:txBody>
          <a:bodyPr wrap="square">
            <a:spAutoFit/>
          </a:bodyPr>
          <a:lstStyle/>
          <a:p>
            <a:pPr marL="285750" indent="-285750" algn="just">
              <a:spcAft>
                <a:spcPts val="1800"/>
              </a:spcAft>
              <a:buFont typeface="Arial" panose="020B0604020202020204" pitchFamily="34" charset="0"/>
              <a:buChar char="•"/>
            </a:pPr>
            <a:r>
              <a:rPr lang="it-IT" sz="1600" dirty="0"/>
              <a:t>Il sistema di </a:t>
            </a:r>
            <a:r>
              <a:rPr lang="it-IT" sz="1600" b="1" dirty="0">
                <a:solidFill>
                  <a:srgbClr val="002060"/>
                </a:solidFill>
              </a:rPr>
              <a:t>equazioni differenziali </a:t>
            </a:r>
            <a:r>
              <a:rPr lang="it-IT" sz="1600" dirty="0"/>
              <a:t>che descrive in forma matematica l’evoluzione temporale di un generico modello compartimentale si basa sul concetto di </a:t>
            </a:r>
            <a:r>
              <a:rPr lang="it-IT" sz="1600" b="1" dirty="0">
                <a:solidFill>
                  <a:srgbClr val="002060"/>
                </a:solidFill>
              </a:rPr>
              <a:t>bilancio di massa</a:t>
            </a:r>
            <a:r>
              <a:rPr lang="it-IT" sz="1600" b="1" dirty="0"/>
              <a:t>.</a:t>
            </a:r>
            <a:endParaRPr lang="it-IT" sz="1600" dirty="0"/>
          </a:p>
          <a:p>
            <a:pPr marL="285750" indent="-285750" algn="just">
              <a:spcAft>
                <a:spcPts val="1800"/>
              </a:spcAft>
              <a:buFont typeface="Arial" panose="020B0604020202020204" pitchFamily="34" charset="0"/>
              <a:buChar char="•"/>
            </a:pPr>
            <a:r>
              <a:rPr lang="it-IT" sz="1600" dirty="0"/>
              <a:t>L’idea è che </a:t>
            </a:r>
            <a:r>
              <a:rPr lang="it-IT" sz="1600" b="1" dirty="0">
                <a:solidFill>
                  <a:srgbClr val="002060"/>
                </a:solidFill>
              </a:rPr>
              <a:t>il flusso netto</a:t>
            </a:r>
            <a:r>
              <a:rPr lang="it-IT" sz="1600" dirty="0"/>
              <a:t> associato ad ogni compartimento è dato dalla differenza tra la somma di tutti i flussi di ingresso e la somma di tutti i flussi di uscita da compartimento stesso.</a:t>
            </a:r>
          </a:p>
          <a:p>
            <a:pPr marL="285750" indent="-285750" algn="just">
              <a:spcAft>
                <a:spcPts val="1800"/>
              </a:spcAft>
              <a:buFont typeface="Arial" panose="020B0604020202020204" pitchFamily="34" charset="0"/>
              <a:buChar char="•"/>
            </a:pPr>
            <a:r>
              <a:rPr lang="it-IT" sz="1600" dirty="0"/>
              <a:t>La </a:t>
            </a:r>
            <a:r>
              <a:rPr lang="it-IT" sz="1600" b="1" dirty="0">
                <a:solidFill>
                  <a:srgbClr val="002060"/>
                </a:solidFill>
              </a:rPr>
              <a:t>forza di ognuno di questi flussi </a:t>
            </a:r>
            <a:r>
              <a:rPr lang="it-IT" sz="1600" dirty="0"/>
              <a:t>è data dal prodotto della costante cinetica associata a quel ramo del modello e la concentrazione di tracciante nel compartimento di origine.</a:t>
            </a:r>
          </a:p>
          <a:p>
            <a:pPr algn="just">
              <a:spcAft>
                <a:spcPts val="1800"/>
              </a:spcAft>
            </a:pPr>
            <a:endParaRPr lang="it-IT" sz="500" dirty="0"/>
          </a:p>
          <a:p>
            <a:pPr algn="just">
              <a:spcAft>
                <a:spcPts val="1800"/>
              </a:spcAft>
            </a:pPr>
            <a:r>
              <a:rPr lang="it-IT" sz="1600" dirty="0"/>
              <a:t>Il flusso netto è quindi descritto da un’unità di misura di concentrazione (C) per unità di tempo ed è quindi uguale al </a:t>
            </a:r>
            <a:r>
              <a:rPr lang="it-IT" sz="1600" i="1" dirty="0"/>
              <a:t>rate</a:t>
            </a:r>
            <a:r>
              <a:rPr lang="it-IT" sz="1600" dirty="0"/>
              <a:t>, alla velocità di cambiamento (d/</a:t>
            </a:r>
            <a:r>
              <a:rPr lang="it-IT" sz="1600" dirty="0" err="1"/>
              <a:t>dt</a:t>
            </a:r>
            <a:r>
              <a:rPr lang="it-IT" sz="1600" dirty="0"/>
              <a:t>) della concentrazione stessa, nel compartimento di interesse (</a:t>
            </a:r>
            <a:r>
              <a:rPr lang="it-IT" sz="1600" dirty="0" err="1"/>
              <a:t>dC</a:t>
            </a:r>
            <a:r>
              <a:rPr lang="it-IT" sz="1600" dirty="0"/>
              <a:t>/</a:t>
            </a:r>
            <a:r>
              <a:rPr lang="it-IT" sz="1600" dirty="0" err="1"/>
              <a:t>dt</a:t>
            </a:r>
            <a:r>
              <a:rPr lang="it-IT" sz="1600" dirty="0"/>
              <a:t>).</a:t>
            </a:r>
          </a:p>
        </p:txBody>
      </p:sp>
      <p:sp>
        <p:nvSpPr>
          <p:cNvPr id="17" name="CasellaDiTesto 16"/>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37764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a:t>
            </a:fld>
            <a:endParaRPr lang="en-US" sz="1400" b="1" dirty="0">
              <a:solidFill>
                <a:schemeClr val="tx2">
                  <a:lumMod val="75000"/>
                </a:schemeClr>
              </a:solidFill>
            </a:endParaRPr>
          </a:p>
        </p:txBody>
      </p:sp>
      <p:sp>
        <p:nvSpPr>
          <p:cNvPr id="3" name="CasellaDiTesto 2"/>
          <p:cNvSpPr txBox="1"/>
          <p:nvPr/>
        </p:nvSpPr>
        <p:spPr>
          <a:xfrm>
            <a:off x="889000" y="554335"/>
            <a:ext cx="8305800" cy="553998"/>
          </a:xfrm>
          <a:prstGeom prst="rect">
            <a:avLst/>
          </a:prstGeom>
          <a:noFill/>
        </p:spPr>
        <p:txBody>
          <a:bodyPr wrap="square" rtlCol="0">
            <a:spAutoFit/>
          </a:bodyPr>
          <a:lstStyle/>
          <a:p>
            <a:r>
              <a:rPr lang="en-US" sz="3000" b="1" dirty="0">
                <a:solidFill>
                  <a:schemeClr val="tx2">
                    <a:lumMod val="75000"/>
                  </a:schemeClr>
                </a:solidFill>
              </a:rPr>
              <a:t>Outline</a:t>
            </a:r>
          </a:p>
        </p:txBody>
      </p:sp>
      <p:sp>
        <p:nvSpPr>
          <p:cNvPr id="10" name="CasellaDiTesto 9"/>
          <p:cNvSpPr txBox="1"/>
          <p:nvPr/>
        </p:nvSpPr>
        <p:spPr>
          <a:xfrm>
            <a:off x="1041400" y="1173182"/>
            <a:ext cx="7467600" cy="3416320"/>
          </a:xfrm>
          <a:prstGeom prst="rect">
            <a:avLst/>
          </a:prstGeom>
          <a:noFill/>
        </p:spPr>
        <p:txBody>
          <a:bodyPr wrap="square" rtlCol="0">
            <a:spAutoFit/>
          </a:bodyPr>
          <a:lstStyle/>
          <a:p>
            <a:pPr marL="285750" indent="-285750">
              <a:lnSpc>
                <a:spcPct val="200000"/>
              </a:lnSpc>
              <a:buFont typeface="Wingdings" pitchFamily="2" charset="2"/>
              <a:buChar char="Ø"/>
            </a:pPr>
            <a:r>
              <a:rPr lang="en-US" i="1" dirty="0" err="1">
                <a:solidFill>
                  <a:schemeClr val="tx2">
                    <a:lumMod val="75000"/>
                  </a:schemeClr>
                </a:solidFill>
              </a:rPr>
              <a:t>Introduzione</a:t>
            </a:r>
            <a:endParaRPr lang="en-US" i="1" dirty="0">
              <a:solidFill>
                <a:schemeClr val="tx2">
                  <a:lumMod val="75000"/>
                </a:schemeClr>
              </a:solidFill>
            </a:endParaRPr>
          </a:p>
          <a:p>
            <a:pPr marL="285750" indent="-285750">
              <a:lnSpc>
                <a:spcPct val="200000"/>
              </a:lnSpc>
              <a:buFont typeface="Wingdings" pitchFamily="2" charset="2"/>
              <a:buChar char="Ø"/>
            </a:pPr>
            <a:r>
              <a:rPr lang="en-US" i="1" dirty="0" err="1">
                <a:solidFill>
                  <a:schemeClr val="tx2">
                    <a:lumMod val="75000"/>
                  </a:schemeClr>
                </a:solidFill>
              </a:rPr>
              <a:t>Concetti</a:t>
            </a:r>
            <a:r>
              <a:rPr lang="en-US" i="1" dirty="0">
                <a:solidFill>
                  <a:schemeClr val="tx2">
                    <a:lumMod val="75000"/>
                  </a:schemeClr>
                </a:solidFill>
              </a:rPr>
              <a:t> </a:t>
            </a:r>
            <a:r>
              <a:rPr lang="en-US" i="1" dirty="0" err="1">
                <a:solidFill>
                  <a:schemeClr val="tx2">
                    <a:lumMod val="75000"/>
                  </a:schemeClr>
                </a:solidFill>
              </a:rPr>
              <a:t>matematici</a:t>
            </a:r>
            <a:r>
              <a:rPr lang="en-US" i="1" dirty="0">
                <a:solidFill>
                  <a:schemeClr val="tx2">
                    <a:lumMod val="75000"/>
                  </a:schemeClr>
                </a:solidFill>
              </a:rPr>
              <a:t> e </a:t>
            </a:r>
            <a:r>
              <a:rPr lang="en-US" i="1" dirty="0" err="1">
                <a:solidFill>
                  <a:schemeClr val="tx2">
                    <a:lumMod val="75000"/>
                  </a:schemeClr>
                </a:solidFill>
              </a:rPr>
              <a:t>farmacocinetici</a:t>
            </a:r>
            <a:r>
              <a:rPr lang="en-US" i="1" dirty="0">
                <a:solidFill>
                  <a:schemeClr val="tx2">
                    <a:lumMod val="75000"/>
                  </a:schemeClr>
                </a:solidFill>
              </a:rPr>
              <a:t> di base</a:t>
            </a:r>
          </a:p>
          <a:p>
            <a:pPr marL="285750" indent="-285750">
              <a:lnSpc>
                <a:spcPct val="200000"/>
              </a:lnSpc>
              <a:buFont typeface="Wingdings" pitchFamily="2" charset="2"/>
              <a:buChar char="Ø"/>
            </a:pPr>
            <a:r>
              <a:rPr lang="en-US" i="1" dirty="0" err="1">
                <a:solidFill>
                  <a:schemeClr val="tx2">
                    <a:lumMod val="75000"/>
                  </a:schemeClr>
                </a:solidFill>
              </a:rPr>
              <a:t>Modelli</a:t>
            </a:r>
            <a:r>
              <a:rPr lang="en-US" i="1" dirty="0">
                <a:solidFill>
                  <a:schemeClr val="tx2">
                    <a:lumMod val="75000"/>
                  </a:schemeClr>
                </a:solidFill>
              </a:rPr>
              <a:t> </a:t>
            </a:r>
            <a:r>
              <a:rPr lang="en-US" i="1" dirty="0" err="1">
                <a:solidFill>
                  <a:schemeClr val="tx2">
                    <a:lumMod val="75000"/>
                  </a:schemeClr>
                </a:solidFill>
              </a:rPr>
              <a:t>compartimentali</a:t>
            </a:r>
            <a:r>
              <a:rPr lang="en-US" i="1" dirty="0">
                <a:solidFill>
                  <a:schemeClr val="tx2">
                    <a:lumMod val="75000"/>
                  </a:schemeClr>
                </a:solidFill>
              </a:rPr>
              <a:t> </a:t>
            </a:r>
          </a:p>
          <a:p>
            <a:pPr marL="285750" indent="-285750">
              <a:lnSpc>
                <a:spcPct val="200000"/>
              </a:lnSpc>
              <a:buFont typeface="Wingdings" pitchFamily="2" charset="2"/>
              <a:buChar char="Ø"/>
            </a:pPr>
            <a:r>
              <a:rPr lang="en-US" i="1" dirty="0" err="1">
                <a:solidFill>
                  <a:schemeClr val="tx2">
                    <a:lumMod val="75000"/>
                  </a:schemeClr>
                </a:solidFill>
              </a:rPr>
              <a:t>Stima</a:t>
            </a:r>
            <a:r>
              <a:rPr lang="en-US" i="1" dirty="0">
                <a:solidFill>
                  <a:schemeClr val="tx2">
                    <a:lumMod val="75000"/>
                  </a:schemeClr>
                </a:solidFill>
              </a:rPr>
              <a:t> </a:t>
            </a:r>
            <a:r>
              <a:rPr lang="en-US" i="1" dirty="0" err="1">
                <a:solidFill>
                  <a:schemeClr val="tx2">
                    <a:lumMod val="75000"/>
                  </a:schemeClr>
                </a:solidFill>
              </a:rPr>
              <a:t>parametrica</a:t>
            </a:r>
            <a:r>
              <a:rPr lang="en-US" i="1" dirty="0">
                <a:solidFill>
                  <a:schemeClr val="tx2">
                    <a:lumMod val="75000"/>
                  </a:schemeClr>
                </a:solidFill>
              </a:rPr>
              <a:t> (fitting)</a:t>
            </a:r>
          </a:p>
          <a:p>
            <a:pPr marL="285750" indent="-285750">
              <a:lnSpc>
                <a:spcPct val="200000"/>
              </a:lnSpc>
              <a:buFont typeface="Wingdings" pitchFamily="2" charset="2"/>
              <a:buChar char="Ø"/>
            </a:pPr>
            <a:r>
              <a:rPr lang="en-US" i="1" dirty="0" err="1">
                <a:solidFill>
                  <a:schemeClr val="tx2">
                    <a:lumMod val="75000"/>
                  </a:schemeClr>
                </a:solidFill>
              </a:rPr>
              <a:t>Mappe</a:t>
            </a:r>
            <a:r>
              <a:rPr lang="en-US" i="1" dirty="0">
                <a:solidFill>
                  <a:schemeClr val="tx2">
                    <a:lumMod val="75000"/>
                  </a:schemeClr>
                </a:solidFill>
              </a:rPr>
              <a:t> </a:t>
            </a:r>
            <a:r>
              <a:rPr lang="en-US" i="1" dirty="0" err="1">
                <a:solidFill>
                  <a:schemeClr val="tx2">
                    <a:lumMod val="75000"/>
                  </a:schemeClr>
                </a:solidFill>
              </a:rPr>
              <a:t>parametriche</a:t>
            </a:r>
            <a:endParaRPr lang="en-US" i="1" dirty="0">
              <a:solidFill>
                <a:schemeClr val="tx2">
                  <a:lumMod val="75000"/>
                </a:schemeClr>
              </a:solidFill>
            </a:endParaRPr>
          </a:p>
          <a:p>
            <a:pPr marL="285750" indent="-285750">
              <a:lnSpc>
                <a:spcPct val="200000"/>
              </a:lnSpc>
              <a:buFont typeface="Wingdings" pitchFamily="2" charset="2"/>
              <a:buChar char="Ø"/>
            </a:pPr>
            <a:r>
              <a:rPr lang="en-US" i="1" dirty="0" err="1">
                <a:solidFill>
                  <a:schemeClr val="tx2">
                    <a:lumMod val="75000"/>
                  </a:schemeClr>
                </a:solidFill>
              </a:rPr>
              <a:t>Metodi</a:t>
            </a:r>
            <a:r>
              <a:rPr lang="en-US" i="1" dirty="0">
                <a:solidFill>
                  <a:schemeClr val="tx2">
                    <a:lumMod val="75000"/>
                  </a:schemeClr>
                </a:solidFill>
              </a:rPr>
              <a:t> di </a:t>
            </a:r>
            <a:r>
              <a:rPr lang="en-US" i="1" dirty="0" err="1">
                <a:solidFill>
                  <a:schemeClr val="tx2">
                    <a:lumMod val="75000"/>
                  </a:schemeClr>
                </a:solidFill>
              </a:rPr>
              <a:t>stima</a:t>
            </a:r>
            <a:r>
              <a:rPr lang="en-US" i="1" dirty="0">
                <a:solidFill>
                  <a:schemeClr val="tx2">
                    <a:lumMod val="75000"/>
                  </a:schemeClr>
                </a:solidFill>
              </a:rPr>
              <a:t> </a:t>
            </a:r>
            <a:r>
              <a:rPr lang="en-US" i="1" dirty="0" err="1">
                <a:solidFill>
                  <a:schemeClr val="tx2">
                    <a:lumMod val="75000"/>
                  </a:schemeClr>
                </a:solidFill>
              </a:rPr>
              <a:t>parametrica</a:t>
            </a:r>
            <a:r>
              <a:rPr lang="en-US" i="1" dirty="0">
                <a:solidFill>
                  <a:schemeClr val="tx2">
                    <a:lumMod val="75000"/>
                  </a:schemeClr>
                </a:solidFill>
              </a:rPr>
              <a:t> da sinogrammi (direct approach)</a:t>
            </a: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2" name="CasellaDiTesto 1"/>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Stima parametrica     Mappe     Metodi diretti</a:t>
            </a:r>
          </a:p>
        </p:txBody>
      </p:sp>
    </p:spTree>
    <p:extLst>
      <p:ext uri="{BB962C8B-B14F-4D97-AF65-F5344CB8AC3E}">
        <p14:creationId xmlns:p14="http://schemas.microsoft.com/office/powerpoint/2010/main" val="115989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20</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compartimentale</a:t>
            </a:r>
            <a:r>
              <a:rPr lang="en-US" sz="3000" b="1" dirty="0">
                <a:solidFill>
                  <a:schemeClr val="tx2">
                    <a:lumMod val="75000"/>
                  </a:schemeClr>
                </a:solidFill>
              </a:rPr>
              <a:t> ad 1 </a:t>
            </a:r>
            <a:r>
              <a:rPr lang="en-US" sz="3000" b="1" dirty="0" err="1">
                <a:solidFill>
                  <a:schemeClr val="tx2">
                    <a:lumMod val="75000"/>
                  </a:schemeClr>
                </a:solidFill>
              </a:rPr>
              <a:t>tessuto</a:t>
            </a:r>
            <a:endParaRPr lang="en-US" sz="3000" b="1" i="1" dirty="0">
              <a:solidFill>
                <a:schemeClr val="tx2">
                  <a:lumMod val="75000"/>
                </a:schemeClr>
              </a:solidFill>
            </a:endParaRPr>
          </a:p>
        </p:txBody>
      </p:sp>
      <mc:AlternateContent xmlns:mc="http://schemas.openxmlformats.org/markup-compatibility/2006" xmlns:a14="http://schemas.microsoft.com/office/drawing/2010/main">
        <mc:Choice Requires="a14">
          <p:sp>
            <p:nvSpPr>
              <p:cNvPr id="2" name="Rettangolo 1"/>
              <p:cNvSpPr/>
              <p:nvPr/>
            </p:nvSpPr>
            <p:spPr>
              <a:xfrm>
                <a:off x="597648" y="2628900"/>
                <a:ext cx="8978152" cy="830997"/>
              </a:xfrm>
              <a:prstGeom prst="rect">
                <a:avLst/>
              </a:prstGeom>
            </p:spPr>
            <p:txBody>
              <a:bodyPr wrap="square">
                <a:spAutoFit/>
              </a:bodyPr>
              <a:lstStyle/>
              <a:p>
                <a:pPr algn="just">
                  <a:spcAft>
                    <a:spcPts val="1800"/>
                  </a:spcAft>
                </a:pPr>
                <a:r>
                  <a:rPr lang="it-IT" sz="1600" dirty="0"/>
                  <a:t>Prima di andare a risolvere questa equazione differenziale per un generico input </a:t>
                </a:r>
                <a14:m>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𝑎</m:t>
                        </m:r>
                      </m:sub>
                    </m:sSub>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oMath>
                </a14:m>
                <a:r>
                  <a:rPr lang="it-IT" sz="1600" dirty="0"/>
                  <a:t>, andiamo a studiare la </a:t>
                </a:r>
                <a:r>
                  <a:rPr lang="it-IT" sz="1600" b="1" dirty="0">
                    <a:solidFill>
                      <a:srgbClr val="002060"/>
                    </a:solidFill>
                  </a:rPr>
                  <a:t>risposta del sistema nel caso di un bolo di ingresso</a:t>
                </a:r>
                <a:r>
                  <a:rPr lang="it-IT" sz="1600" dirty="0"/>
                  <a:t>, ossia nell’ipotesi che il tracciante attraversi i capillari in un tempo infinitesimo al tempo </a:t>
                </a:r>
                <a14:m>
                  <m:oMath xmlns:m="http://schemas.openxmlformats.org/officeDocument/2006/math">
                    <m:r>
                      <a:rPr lang="it-IT" sz="1600" b="0" i="1" smtClean="0">
                        <a:latin typeface="Cambria Math" panose="02040503050406030204" pitchFamily="18" charset="0"/>
                      </a:rPr>
                      <m:t>𝑡</m:t>
                    </m:r>
                    <m:r>
                      <a:rPr lang="it-IT" sz="1600" b="0" i="1" smtClean="0">
                        <a:latin typeface="Cambria Math" panose="02040503050406030204" pitchFamily="18" charset="0"/>
                      </a:rPr>
                      <m:t>=0</m:t>
                    </m:r>
                  </m:oMath>
                </a14:m>
                <a:r>
                  <a:rPr lang="it-IT" sz="1600" dirty="0"/>
                  <a:t>  e che non ci sia un successivo ricircolo.</a:t>
                </a:r>
              </a:p>
            </p:txBody>
          </p:sp>
        </mc:Choice>
        <mc:Fallback xmlns="">
          <p:sp>
            <p:nvSpPr>
              <p:cNvPr id="2" name="Rettangolo 1"/>
              <p:cNvSpPr>
                <a:spLocks noRot="1" noChangeAspect="1" noMove="1" noResize="1" noEditPoints="1" noAdjustHandles="1" noChangeArrowheads="1" noChangeShapeType="1" noTextEdit="1"/>
              </p:cNvSpPr>
              <p:nvPr/>
            </p:nvSpPr>
            <p:spPr>
              <a:xfrm>
                <a:off x="597648" y="2628900"/>
                <a:ext cx="8978152" cy="830997"/>
              </a:xfrm>
              <a:prstGeom prst="rect">
                <a:avLst/>
              </a:prstGeom>
              <a:blipFill>
                <a:blip r:embed="rId4"/>
                <a:stretch>
                  <a:fillRect l="-339" t="-2190" r="-407" b="-8029"/>
                </a:stretch>
              </a:blipFill>
            </p:spPr>
            <p:txBody>
              <a:bodyPr/>
              <a:lstStyle/>
              <a:p>
                <a:r>
                  <a:rPr lang="en-US">
                    <a:noFill/>
                  </a:rPr>
                  <a:t> </a:t>
                </a:r>
              </a:p>
            </p:txBody>
          </p:sp>
        </mc:Fallback>
      </mc:AlternateContent>
      <p:pic>
        <p:nvPicPr>
          <p:cNvPr id="4" name="Immagine 3"/>
          <p:cNvPicPr>
            <a:picLocks noChangeAspect="1"/>
          </p:cNvPicPr>
          <p:nvPr/>
        </p:nvPicPr>
        <p:blipFill>
          <a:blip r:embed="rId5"/>
          <a:stretch>
            <a:fillRect/>
          </a:stretch>
        </p:blipFill>
        <p:spPr>
          <a:xfrm>
            <a:off x="1860924" y="1315143"/>
            <a:ext cx="2209800" cy="1114381"/>
          </a:xfrm>
          <a:prstGeom prst="rect">
            <a:avLst/>
          </a:prstGeom>
        </p:spPr>
      </p:pic>
      <p:pic>
        <p:nvPicPr>
          <p:cNvPr id="2052" name="Picture 4" descr="http://images.clipartpanda.com/post-it-notes-clipart-jRTG8AqiL.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208" t="9640" r="15778" b="14000"/>
          <a:stretch/>
        </p:blipFill>
        <p:spPr bwMode="auto">
          <a:xfrm>
            <a:off x="1424529" y="3574421"/>
            <a:ext cx="1863618" cy="1675950"/>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p:cNvPicPr>
            <a:picLocks noChangeAspect="1"/>
          </p:cNvPicPr>
          <p:nvPr/>
        </p:nvPicPr>
        <p:blipFill>
          <a:blip r:embed="rId7"/>
          <a:stretch>
            <a:fillRect/>
          </a:stretch>
        </p:blipFill>
        <p:spPr>
          <a:xfrm>
            <a:off x="5003800" y="1530635"/>
            <a:ext cx="2824373" cy="726258"/>
          </a:xfrm>
          <a:prstGeom prst="rect">
            <a:avLst/>
          </a:prstGeom>
        </p:spPr>
      </p:pic>
      <p:sp>
        <p:nvSpPr>
          <p:cNvPr id="8" name="CasellaDiTesto 7"/>
          <p:cNvSpPr txBox="1"/>
          <p:nvPr/>
        </p:nvSpPr>
        <p:spPr>
          <a:xfrm rot="21307669">
            <a:off x="1733004" y="3958908"/>
            <a:ext cx="1143000" cy="369332"/>
          </a:xfrm>
          <a:prstGeom prst="rect">
            <a:avLst/>
          </a:prstGeom>
          <a:noFill/>
        </p:spPr>
        <p:txBody>
          <a:bodyPr wrap="square" rtlCol="0">
            <a:spAutoFit/>
          </a:bodyPr>
          <a:lstStyle/>
          <a:p>
            <a:pPr algn="ctr"/>
            <a:r>
              <a:rPr lang="it-IT" b="1" dirty="0">
                <a:solidFill>
                  <a:srgbClr val="C00000"/>
                </a:solidFill>
                <a:effectLst>
                  <a:outerShdw blurRad="38100" dist="38100" dir="2700000" algn="tl">
                    <a:srgbClr val="000000">
                      <a:alpha val="43137"/>
                    </a:srgbClr>
                  </a:outerShdw>
                </a:effectLst>
              </a:rPr>
              <a:t>N.B.</a:t>
            </a:r>
          </a:p>
        </p:txBody>
      </p:sp>
      <p:pic>
        <p:nvPicPr>
          <p:cNvPr id="18" name="Immagine 17"/>
          <p:cNvPicPr>
            <a:picLocks noChangeAspect="1"/>
          </p:cNvPicPr>
          <p:nvPr/>
        </p:nvPicPr>
        <p:blipFill>
          <a:blip r:embed="rId8"/>
          <a:stretch>
            <a:fillRect/>
          </a:stretch>
        </p:blipFill>
        <p:spPr>
          <a:xfrm>
            <a:off x="3583002" y="4098304"/>
            <a:ext cx="2667000" cy="522131"/>
          </a:xfrm>
          <a:prstGeom prst="rect">
            <a:avLst/>
          </a:prstGeom>
        </p:spPr>
      </p:pic>
      <mc:AlternateContent xmlns:mc="http://schemas.openxmlformats.org/markup-compatibility/2006" xmlns:a14="http://schemas.microsoft.com/office/drawing/2010/main">
        <mc:Choice Requires="a14">
          <p:sp>
            <p:nvSpPr>
              <p:cNvPr id="19" name="CasellaDiTesto 18"/>
              <p:cNvSpPr txBox="1"/>
              <p:nvPr/>
            </p:nvSpPr>
            <p:spPr>
              <a:xfrm rot="21401340">
                <a:off x="1646637" y="4430984"/>
                <a:ext cx="1403653" cy="4726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it-IT" sz="1500" b="1" i="1" smtClean="0">
                              <a:latin typeface="Cambria Math" panose="02040503050406030204" pitchFamily="18" charset="0"/>
                            </a:rPr>
                          </m:ctrlPr>
                        </m:fPr>
                        <m:num>
                          <m:r>
                            <a:rPr lang="it-IT" sz="1500" b="1" i="1" smtClean="0">
                              <a:latin typeface="Cambria Math" panose="02040503050406030204" pitchFamily="18" charset="0"/>
                            </a:rPr>
                            <m:t>𝒅</m:t>
                          </m:r>
                          <m:sSup>
                            <m:sSupPr>
                              <m:ctrlPr>
                                <a:rPr lang="it-IT" sz="1500" b="1" i="1" smtClean="0">
                                  <a:latin typeface="Cambria Math" panose="02040503050406030204" pitchFamily="18" charset="0"/>
                                </a:rPr>
                              </m:ctrlPr>
                            </m:sSupPr>
                            <m:e>
                              <m:r>
                                <a:rPr lang="it-IT" sz="1500" b="1" i="1" smtClean="0">
                                  <a:latin typeface="Cambria Math" panose="02040503050406030204" pitchFamily="18" charset="0"/>
                                </a:rPr>
                                <m:t>𝒆</m:t>
                              </m:r>
                            </m:e>
                            <m:sup>
                              <m:r>
                                <a:rPr lang="it-IT" sz="1500" b="1" i="1" smtClean="0">
                                  <a:latin typeface="Cambria Math" panose="02040503050406030204" pitchFamily="18" charset="0"/>
                                </a:rPr>
                                <m:t>−</m:t>
                              </m:r>
                              <m:r>
                                <a:rPr lang="it-IT" sz="1500" b="1" i="1" smtClean="0">
                                  <a:latin typeface="Cambria Math" panose="02040503050406030204" pitchFamily="18" charset="0"/>
                                </a:rPr>
                                <m:t>𝒌𝒕</m:t>
                              </m:r>
                            </m:sup>
                          </m:sSup>
                        </m:num>
                        <m:den>
                          <m:r>
                            <a:rPr lang="it-IT" sz="1500" b="1" i="1" smtClean="0">
                              <a:latin typeface="Cambria Math" panose="02040503050406030204" pitchFamily="18" charset="0"/>
                            </a:rPr>
                            <m:t>𝒅𝒕</m:t>
                          </m:r>
                        </m:den>
                      </m:f>
                      <m:r>
                        <a:rPr lang="it-IT" sz="1500" b="1" i="1" smtClean="0">
                          <a:latin typeface="Cambria Math" panose="02040503050406030204" pitchFamily="18" charset="0"/>
                        </a:rPr>
                        <m:t>=−</m:t>
                      </m:r>
                      <m:r>
                        <a:rPr lang="it-IT" sz="1500" b="1" i="1" smtClean="0">
                          <a:latin typeface="Cambria Math" panose="02040503050406030204" pitchFamily="18" charset="0"/>
                        </a:rPr>
                        <m:t>𝒌</m:t>
                      </m:r>
                      <m:sSup>
                        <m:sSupPr>
                          <m:ctrlPr>
                            <a:rPr lang="it-IT" sz="1500" b="1" i="1" smtClean="0">
                              <a:latin typeface="Cambria Math" panose="02040503050406030204" pitchFamily="18" charset="0"/>
                            </a:rPr>
                          </m:ctrlPr>
                        </m:sSupPr>
                        <m:e>
                          <m:r>
                            <a:rPr lang="it-IT" sz="1500" b="1" i="1" smtClean="0">
                              <a:latin typeface="Cambria Math" panose="02040503050406030204" pitchFamily="18" charset="0"/>
                            </a:rPr>
                            <m:t>𝒆</m:t>
                          </m:r>
                        </m:e>
                        <m:sup>
                          <m:r>
                            <a:rPr lang="it-IT" sz="1500" b="1" i="1" smtClean="0">
                              <a:latin typeface="Cambria Math" panose="02040503050406030204" pitchFamily="18" charset="0"/>
                            </a:rPr>
                            <m:t>−</m:t>
                          </m:r>
                          <m:r>
                            <a:rPr lang="it-IT" sz="1500" b="1" i="1" smtClean="0">
                              <a:latin typeface="Cambria Math" panose="02040503050406030204" pitchFamily="18" charset="0"/>
                            </a:rPr>
                            <m:t>𝒌𝒕</m:t>
                          </m:r>
                        </m:sup>
                      </m:sSup>
                    </m:oMath>
                  </m:oMathPara>
                </a14:m>
                <a:endParaRPr lang="it-IT" sz="1500" b="1" dirty="0"/>
              </a:p>
            </p:txBody>
          </p:sp>
        </mc:Choice>
        <mc:Fallback xmlns="">
          <p:sp>
            <p:nvSpPr>
              <p:cNvPr id="19" name="CasellaDiTesto 18"/>
              <p:cNvSpPr txBox="1">
                <a:spLocks noRot="1" noChangeAspect="1" noMove="1" noResize="1" noEditPoints="1" noAdjustHandles="1" noChangeArrowheads="1" noChangeShapeType="1" noTextEdit="1"/>
              </p:cNvSpPr>
              <p:nvPr/>
            </p:nvSpPr>
            <p:spPr>
              <a:xfrm rot="21401340">
                <a:off x="1646637" y="4430984"/>
                <a:ext cx="1403653" cy="472630"/>
              </a:xfrm>
              <a:prstGeom prst="rect">
                <a:avLst/>
              </a:prstGeom>
              <a:blipFill>
                <a:blip r:embed="rId9"/>
                <a:stretch>
                  <a:fillRect/>
                </a:stretch>
              </a:blipFill>
            </p:spPr>
            <p:txBody>
              <a:bodyPr/>
              <a:lstStyle/>
              <a:p>
                <a:r>
                  <a:rPr lang="it-IT">
                    <a:noFill/>
                  </a:rPr>
                  <a:t> </a:t>
                </a:r>
              </a:p>
            </p:txBody>
          </p:sp>
        </mc:Fallback>
      </mc:AlternateContent>
      <p:sp>
        <p:nvSpPr>
          <p:cNvPr id="22" name="Parentesi graffa aperta 21"/>
          <p:cNvSpPr/>
          <p:nvPr/>
        </p:nvSpPr>
        <p:spPr>
          <a:xfrm>
            <a:off x="6381359" y="3678015"/>
            <a:ext cx="205530" cy="1423680"/>
          </a:xfrm>
          <a:prstGeom prst="leftBrace">
            <a:avLst>
              <a:gd name="adj1" fmla="val 5539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 name="CasellaDiTesto 19"/>
          <p:cNvSpPr txBox="1"/>
          <p:nvPr/>
        </p:nvSpPr>
        <p:spPr>
          <a:xfrm>
            <a:off x="4278554" y="4670808"/>
            <a:ext cx="1295400" cy="430887"/>
          </a:xfrm>
          <a:prstGeom prst="rect">
            <a:avLst/>
          </a:prstGeom>
          <a:noFill/>
        </p:spPr>
        <p:txBody>
          <a:bodyPr wrap="square" rtlCol="0">
            <a:spAutoFit/>
          </a:bodyPr>
          <a:lstStyle/>
          <a:p>
            <a:pPr algn="ctr"/>
            <a:r>
              <a:rPr lang="it-IT" sz="2200" b="1" dirty="0">
                <a:solidFill>
                  <a:srgbClr val="002060"/>
                </a:solidFill>
                <a:effectLst>
                  <a:outerShdw blurRad="38100" dist="38100" dir="2700000" algn="tl">
                    <a:srgbClr val="000000">
                      <a:alpha val="43137"/>
                    </a:srgbClr>
                  </a:outerShdw>
                </a:effectLst>
              </a:rPr>
              <a:t>IRF</a:t>
            </a:r>
          </a:p>
        </p:txBody>
      </p:sp>
      <p:pic>
        <p:nvPicPr>
          <p:cNvPr id="24" name="Immagine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87416" y="4346430"/>
            <a:ext cx="842892" cy="1090468"/>
          </a:xfrm>
          <a:prstGeom prst="rect">
            <a:avLst/>
          </a:prstGeom>
        </p:spPr>
      </p:pic>
      <p:sp>
        <p:nvSpPr>
          <p:cNvPr id="25" name="CasellaDiTesto 24"/>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mc:AlternateContent xmlns:mc="http://schemas.openxmlformats.org/markup-compatibility/2006" xmlns:a14="http://schemas.microsoft.com/office/drawing/2010/main">
        <mc:Choice Requires="a14">
          <p:sp>
            <p:nvSpPr>
              <p:cNvPr id="3" name="Rettangolo 2"/>
              <p:cNvSpPr/>
              <p:nvPr/>
            </p:nvSpPr>
            <p:spPr>
              <a:xfrm>
                <a:off x="6624125" y="3678015"/>
                <a:ext cx="1611017"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𝐶</m:t>
                          </m:r>
                        </m:e>
                        <m:sub>
                          <m:r>
                            <a:rPr lang="it-IT" sz="1400" i="1">
                              <a:latin typeface="Cambria Math" panose="02040503050406030204" pitchFamily="18" charset="0"/>
                            </a:rPr>
                            <m:t>1</m:t>
                          </m:r>
                        </m:sub>
                      </m:sSub>
                      <m:d>
                        <m:dPr>
                          <m:ctrlPr>
                            <a:rPr lang="it-IT" sz="1400" i="1">
                              <a:latin typeface="Cambria Math" panose="02040503050406030204" pitchFamily="18" charset="0"/>
                            </a:rPr>
                          </m:ctrlPr>
                        </m:dPr>
                        <m:e>
                          <m:r>
                            <a:rPr lang="it-IT" sz="1400" i="1">
                              <a:latin typeface="Cambria Math" panose="02040503050406030204" pitchFamily="18" charset="0"/>
                            </a:rPr>
                            <m:t>𝑡</m:t>
                          </m:r>
                          <m:r>
                            <a:rPr lang="it-IT" sz="1400" i="1">
                              <a:latin typeface="Cambria Math" panose="02040503050406030204" pitchFamily="18" charset="0"/>
                            </a:rPr>
                            <m:t>=0</m:t>
                          </m:r>
                        </m:e>
                      </m:d>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𝐶</m:t>
                          </m:r>
                        </m:e>
                        <m:sub>
                          <m:r>
                            <a:rPr lang="it-IT" sz="1400" i="1">
                              <a:latin typeface="Cambria Math" panose="02040503050406030204" pitchFamily="18" charset="0"/>
                            </a:rPr>
                            <m:t>𝑎</m:t>
                          </m:r>
                        </m:sub>
                      </m:sSub>
                      <m:sSub>
                        <m:sSubPr>
                          <m:ctrlPr>
                            <a:rPr lang="it-IT" sz="1400" i="1">
                              <a:latin typeface="Cambria Math" panose="02040503050406030204" pitchFamily="18" charset="0"/>
                            </a:rPr>
                          </m:ctrlPr>
                        </m:sSubPr>
                        <m:e>
                          <m:r>
                            <a:rPr lang="it-IT" sz="1400" i="1">
                              <a:latin typeface="Cambria Math" panose="02040503050406030204" pitchFamily="18" charset="0"/>
                            </a:rPr>
                            <m:t>𝐾</m:t>
                          </m:r>
                        </m:e>
                        <m:sub>
                          <m:r>
                            <a:rPr lang="it-IT" sz="1400" i="1">
                              <a:latin typeface="Cambria Math" panose="02040503050406030204" pitchFamily="18" charset="0"/>
                            </a:rPr>
                            <m:t>1</m:t>
                          </m:r>
                        </m:sub>
                      </m:sSub>
                      <m:r>
                        <a:rPr lang="it-IT" sz="1400" i="1">
                          <a:latin typeface="Cambria Math" panose="02040503050406030204" pitchFamily="18" charset="0"/>
                        </a:rPr>
                        <m:t> </m:t>
                      </m:r>
                    </m:oMath>
                  </m:oMathPara>
                </a14:m>
                <a:endParaRPr lang="en-US" sz="1400" dirty="0"/>
              </a:p>
            </p:txBody>
          </p:sp>
        </mc:Choice>
        <mc:Fallback xmlns="">
          <p:sp>
            <p:nvSpPr>
              <p:cNvPr id="3" name="Rettangolo 2"/>
              <p:cNvSpPr>
                <a:spLocks noRot="1" noChangeAspect="1" noMove="1" noResize="1" noEditPoints="1" noAdjustHandles="1" noChangeArrowheads="1" noChangeShapeType="1" noTextEdit="1"/>
              </p:cNvSpPr>
              <p:nvPr/>
            </p:nvSpPr>
            <p:spPr>
              <a:xfrm>
                <a:off x="6624125" y="3678015"/>
                <a:ext cx="1611017"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ttangolo 6"/>
              <p:cNvSpPr/>
              <p:nvPr/>
            </p:nvSpPr>
            <p:spPr>
              <a:xfrm>
                <a:off x="6606738" y="3994244"/>
                <a:ext cx="2917081" cy="4786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eqArr>
                        <m:eqArrPr>
                          <m:ctrlPr>
                            <a:rPr lang="it-IT" sz="1400" i="1">
                              <a:latin typeface="Cambria Math" panose="02040503050406030204" pitchFamily="18" charset="0"/>
                            </a:rPr>
                          </m:ctrlPr>
                        </m:eqArrPr>
                        <m:e>
                          <m:sSub>
                            <m:sSubPr>
                              <m:ctrlPr>
                                <a:rPr lang="it-IT" sz="1400" i="1">
                                  <a:latin typeface="Cambria Math" panose="02040503050406030204" pitchFamily="18" charset="0"/>
                                </a:rPr>
                              </m:ctrlPr>
                            </m:sSubPr>
                            <m:e>
                              <m:r>
                                <a:rPr lang="it-IT" sz="1400" i="1">
                                  <a:latin typeface="Cambria Math" panose="02040503050406030204" pitchFamily="18" charset="0"/>
                                </a:rPr>
                                <m:t>𝐶</m:t>
                              </m:r>
                            </m:e>
                            <m:sub>
                              <m:r>
                                <a:rPr lang="it-IT" sz="1400" i="1">
                                  <a:latin typeface="Cambria Math" panose="02040503050406030204" pitchFamily="18" charset="0"/>
                                </a:rPr>
                                <m:t>𝑎</m:t>
                              </m:r>
                            </m:sub>
                          </m:sSub>
                          <m:r>
                            <a:rPr lang="it-IT" sz="1400" i="1">
                              <a:latin typeface="Cambria Math" panose="02040503050406030204" pitchFamily="18" charset="0"/>
                            </a:rPr>
                            <m:t>→</m:t>
                          </m:r>
                          <m:r>
                            <a:rPr lang="it-IT" sz="1400" i="1">
                              <a:latin typeface="Cambria Math" panose="02040503050406030204" pitchFamily="18" charset="0"/>
                            </a:rPr>
                            <m:t>𝑎𝑚𝑝𝑖𝑒𝑧𝑧𝑎</m:t>
                          </m:r>
                          <m:r>
                            <a:rPr lang="it-IT" sz="1400" i="1">
                              <a:latin typeface="Cambria Math" panose="02040503050406030204" pitchFamily="18" charset="0"/>
                            </a:rPr>
                            <m:t> </m:t>
                          </m:r>
                          <m:r>
                            <a:rPr lang="it-IT" sz="1400" i="1">
                              <a:latin typeface="Cambria Math" panose="02040503050406030204" pitchFamily="18" charset="0"/>
                            </a:rPr>
                            <m:t>𝑑𝑒𝑙</m:t>
                          </m:r>
                          <m:r>
                            <a:rPr lang="it-IT" sz="1400" i="1">
                              <a:latin typeface="Cambria Math" panose="02040503050406030204" pitchFamily="18" charset="0"/>
                            </a:rPr>
                            <m:t> </m:t>
                          </m:r>
                          <m:r>
                            <a:rPr lang="it-IT" sz="1400" i="1">
                              <a:latin typeface="Cambria Math" panose="02040503050406030204" pitchFamily="18" charset="0"/>
                            </a:rPr>
                            <m:t>𝑏𝑜𝑙𝑜</m:t>
                          </m:r>
                          <m:r>
                            <a:rPr lang="it-IT" sz="1400" i="1">
                              <a:latin typeface="Cambria Math" panose="02040503050406030204" pitchFamily="18" charset="0"/>
                            </a:rPr>
                            <m:t> </m:t>
                          </m:r>
                          <m:r>
                            <a:rPr lang="it-IT" sz="1400" i="1">
                              <a:latin typeface="Cambria Math" panose="02040503050406030204" pitchFamily="18" charset="0"/>
                            </a:rPr>
                            <m:t>𝑖𝑛𝑖𝑒𝑡𝑡𝑎𝑡𝑜</m:t>
                          </m:r>
                          <m:r>
                            <a:rPr lang="it-IT" sz="1400" i="1">
                              <a:latin typeface="Cambria Math" panose="02040503050406030204" pitchFamily="18" charset="0"/>
                            </a:rPr>
                            <m:t> </m:t>
                          </m:r>
                        </m:e>
                        <m:e/>
                      </m:eqArr>
                    </m:oMath>
                  </m:oMathPara>
                </a14:m>
                <a:endParaRPr lang="en-US" sz="1400" dirty="0"/>
              </a:p>
            </p:txBody>
          </p:sp>
        </mc:Choice>
        <mc:Fallback xmlns="">
          <p:sp>
            <p:nvSpPr>
              <p:cNvPr id="7" name="Rettangolo 6"/>
              <p:cNvSpPr>
                <a:spLocks noRot="1" noChangeAspect="1" noMove="1" noResize="1" noEditPoints="1" noAdjustHandles="1" noChangeArrowheads="1" noChangeShapeType="1" noTextEdit="1"/>
              </p:cNvSpPr>
              <p:nvPr/>
            </p:nvSpPr>
            <p:spPr>
              <a:xfrm>
                <a:off x="6606738" y="3994244"/>
                <a:ext cx="2917081" cy="47865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ttangolo 9"/>
              <p:cNvSpPr/>
              <p:nvPr/>
            </p:nvSpPr>
            <p:spPr>
              <a:xfrm>
                <a:off x="6624125" y="4804068"/>
                <a:ext cx="230287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r>
                        <a:rPr lang="it-IT" sz="1400" i="1">
                          <a:latin typeface="Cambria Math" panose="02040503050406030204" pitchFamily="18" charset="0"/>
                        </a:rPr>
                        <m:t>→</m:t>
                      </m:r>
                      <m:r>
                        <a:rPr lang="it-IT" sz="1400" i="1">
                          <a:latin typeface="Cambria Math" panose="02040503050406030204" pitchFamily="18" charset="0"/>
                        </a:rPr>
                        <m:t>𝑟𝑎𝑡𝑒</m:t>
                      </m:r>
                      <m:r>
                        <a:rPr lang="it-IT" sz="1400" i="1">
                          <a:latin typeface="Cambria Math" panose="02040503050406030204" pitchFamily="18" charset="0"/>
                        </a:rPr>
                        <m:t> </m:t>
                      </m:r>
                      <m:r>
                        <a:rPr lang="it-IT" sz="1400" i="1">
                          <a:latin typeface="Cambria Math" panose="02040503050406030204" pitchFamily="18" charset="0"/>
                        </a:rPr>
                        <m:t>𝑑𝑖</m:t>
                      </m:r>
                      <m:r>
                        <a:rPr lang="it-IT" sz="1400" i="1">
                          <a:latin typeface="Cambria Math" panose="02040503050406030204" pitchFamily="18" charset="0"/>
                        </a:rPr>
                        <m:t> </m:t>
                      </m:r>
                      <m:r>
                        <a:rPr lang="it-IT" sz="1400" i="1">
                          <a:latin typeface="Cambria Math" panose="02040503050406030204" pitchFamily="18" charset="0"/>
                        </a:rPr>
                        <m:t>𝑑𝑒𝑐𝑎𝑑𝑖𝑚𝑒𝑛𝑡𝑜</m:t>
                      </m:r>
                    </m:oMath>
                  </m:oMathPara>
                </a14:m>
                <a:endParaRPr lang="en-US" sz="1400" dirty="0"/>
              </a:p>
            </p:txBody>
          </p:sp>
        </mc:Choice>
        <mc:Fallback xmlns="">
          <p:sp>
            <p:nvSpPr>
              <p:cNvPr id="10" name="Rettangolo 9"/>
              <p:cNvSpPr>
                <a:spLocks noRot="1" noChangeAspect="1" noMove="1" noResize="1" noEditPoints="1" noAdjustHandles="1" noChangeArrowheads="1" noChangeShapeType="1" noTextEdit="1"/>
              </p:cNvSpPr>
              <p:nvPr/>
            </p:nvSpPr>
            <p:spPr>
              <a:xfrm>
                <a:off x="6624125" y="4804068"/>
                <a:ext cx="2302875"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ttangolo 15"/>
              <p:cNvSpPr/>
              <p:nvPr/>
            </p:nvSpPr>
            <p:spPr>
              <a:xfrm>
                <a:off x="6527800" y="4331651"/>
                <a:ext cx="1534331" cy="8000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it-IT" sz="1400" i="1" smtClean="0">
                              <a:latin typeface="Cambria Math" panose="02040503050406030204" pitchFamily="18" charset="0"/>
                            </a:rPr>
                          </m:ctrlPr>
                        </m:mPr>
                        <m:mr>
                          <m:e>
                            <m:f>
                              <m:fPr>
                                <m:ctrlPr>
                                  <a:rPr lang="it-IT" sz="1400" i="1">
                                    <a:latin typeface="Cambria Math" panose="02040503050406030204" pitchFamily="18" charset="0"/>
                                  </a:rPr>
                                </m:ctrlPr>
                              </m:fPr>
                              <m:num>
                                <m:r>
                                  <m:rPr>
                                    <m:brk m:alnAt="7"/>
                                  </m:rPr>
                                  <a:rPr lang="it-IT" sz="1400" i="1">
                                    <a:latin typeface="Cambria Math" panose="02040503050406030204" pitchFamily="18" charset="0"/>
                                  </a:rPr>
                                  <m:t>0</m:t>
                                </m:r>
                                <m:r>
                                  <a:rPr lang="it-IT" sz="1400" i="1">
                                    <a:latin typeface="Cambria Math" panose="02040503050406030204" pitchFamily="18" charset="0"/>
                                  </a:rPr>
                                  <m:t>,693</m:t>
                                </m:r>
                              </m:num>
                              <m:den>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den>
                            </m:f>
                            <m:r>
                              <m:rPr>
                                <m:brk m:alnAt="7"/>
                              </m:rPr>
                              <a:rPr lang="it-IT" sz="1400" b="0" i="1">
                                <a:latin typeface="Cambria Math" panose="02040503050406030204" pitchFamily="18" charset="0"/>
                              </a:rPr>
                              <m:t>→</m:t>
                            </m:r>
                            <m:r>
                              <a:rPr lang="it-IT" sz="1400" b="0" i="1" smtClean="0">
                                <a:latin typeface="Cambria Math" panose="02040503050406030204" pitchFamily="18" charset="0"/>
                              </a:rPr>
                              <m:t>𝑒𝑚𝑖𝑣𝑖𝑡𝑎</m:t>
                            </m:r>
                          </m:e>
                        </m:mr>
                        <m:mr>
                          <m:e>
                            <m:r>
                              <a:rPr lang="it-IT" sz="1400" i="1">
                                <a:latin typeface="Cambria Math" panose="02040503050406030204" pitchFamily="18" charset="0"/>
                              </a:rPr>
                              <m:t>                  </m:t>
                            </m:r>
                          </m:e>
                        </m:mr>
                        <m:mr>
                          <m:e/>
                        </m:mr>
                      </m:m>
                    </m:oMath>
                  </m:oMathPara>
                </a14:m>
                <a:endParaRPr lang="en-US" sz="1400" dirty="0"/>
              </a:p>
            </p:txBody>
          </p:sp>
        </mc:Choice>
        <mc:Fallback xmlns="">
          <p:sp>
            <p:nvSpPr>
              <p:cNvPr id="16" name="Rettangolo 15"/>
              <p:cNvSpPr>
                <a:spLocks noRot="1" noChangeAspect="1" noMove="1" noResize="1" noEditPoints="1" noAdjustHandles="1" noChangeArrowheads="1" noChangeShapeType="1" noTextEdit="1"/>
              </p:cNvSpPr>
              <p:nvPr/>
            </p:nvSpPr>
            <p:spPr>
              <a:xfrm>
                <a:off x="6527800" y="4331651"/>
                <a:ext cx="1534331" cy="80002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1017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21</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compartimentale</a:t>
            </a:r>
            <a:r>
              <a:rPr lang="en-US" sz="3000" b="1" dirty="0">
                <a:solidFill>
                  <a:schemeClr val="tx2">
                    <a:lumMod val="75000"/>
                  </a:schemeClr>
                </a:solidFill>
              </a:rPr>
              <a:t> a 2 </a:t>
            </a:r>
            <a:r>
              <a:rPr lang="en-US" sz="3000" b="1" dirty="0" err="1">
                <a:solidFill>
                  <a:schemeClr val="tx2">
                    <a:lumMod val="75000"/>
                  </a:schemeClr>
                </a:solidFill>
              </a:rPr>
              <a:t>tessuti</a:t>
            </a:r>
            <a:endParaRPr lang="en-US" sz="3000" b="1" i="1" dirty="0">
              <a:solidFill>
                <a:schemeClr val="tx2">
                  <a:lumMod val="75000"/>
                </a:schemeClr>
              </a:solidFill>
            </a:endParaRPr>
          </a:p>
        </p:txBody>
      </p:sp>
      <p:sp>
        <p:nvSpPr>
          <p:cNvPr id="2" name="Rettangolo 1"/>
          <p:cNvSpPr/>
          <p:nvPr/>
        </p:nvSpPr>
        <p:spPr>
          <a:xfrm>
            <a:off x="664805" y="3188375"/>
            <a:ext cx="6624995" cy="2031325"/>
          </a:xfrm>
          <a:prstGeom prst="rect">
            <a:avLst/>
          </a:prstGeom>
        </p:spPr>
        <p:txBody>
          <a:bodyPr wrap="square">
            <a:spAutoFit/>
          </a:bodyPr>
          <a:lstStyle/>
          <a:p>
            <a:pPr marL="285750" indent="-285750" algn="just">
              <a:spcAft>
                <a:spcPts val="1800"/>
              </a:spcAft>
              <a:buFont typeface="Arial" panose="020B0604020202020204" pitchFamily="34" charset="0"/>
              <a:buChar char="•"/>
            </a:pPr>
            <a:r>
              <a:rPr lang="it-IT" sz="1600" dirty="0"/>
              <a:t>Per questo modello abbiamo </a:t>
            </a:r>
            <a:r>
              <a:rPr lang="it-IT" sz="1600" b="1" dirty="0">
                <a:solidFill>
                  <a:srgbClr val="002060"/>
                </a:solidFill>
              </a:rPr>
              <a:t>2 equazioni differenziali</a:t>
            </a:r>
            <a:r>
              <a:rPr lang="it-IT" sz="1600" dirty="0"/>
              <a:t>: </a:t>
            </a:r>
            <a:r>
              <a:rPr lang="it-IT" sz="1600" i="1" dirty="0"/>
              <a:t>una per ogni compartimento (escluso quello plasmatico)</a:t>
            </a:r>
          </a:p>
          <a:p>
            <a:pPr marL="285750" indent="-285750" algn="just">
              <a:spcAft>
                <a:spcPts val="1800"/>
              </a:spcAft>
              <a:buFont typeface="Arial" panose="020B0604020202020204" pitchFamily="34" charset="0"/>
              <a:buChar char="•"/>
            </a:pPr>
            <a:r>
              <a:rPr lang="it-IT" sz="1600" dirty="0"/>
              <a:t>Nella parte destra di entrambe le due equazioni troviamo </a:t>
            </a:r>
            <a:r>
              <a:rPr lang="it-IT" sz="1600" b="1" dirty="0">
                <a:solidFill>
                  <a:srgbClr val="002060"/>
                </a:solidFill>
              </a:rPr>
              <a:t>un termine per ogni connessione</a:t>
            </a:r>
            <a:r>
              <a:rPr lang="it-IT" sz="1600" dirty="0"/>
              <a:t> che coinvolge il compartimento in questione.</a:t>
            </a:r>
          </a:p>
          <a:p>
            <a:pPr marL="285750" indent="-285750" algn="just">
              <a:spcAft>
                <a:spcPts val="1800"/>
              </a:spcAft>
              <a:buFont typeface="Arial" panose="020B0604020202020204" pitchFamily="34" charset="0"/>
              <a:buChar char="•"/>
            </a:pPr>
            <a:r>
              <a:rPr lang="it-IT" sz="1600" dirty="0"/>
              <a:t>Essendoci due connessioni a comune tra i due compartimenti, queste compariranno con effetto speculare in entrambe le equazioni del modello.</a:t>
            </a:r>
          </a:p>
        </p:txBody>
      </p:sp>
      <p:pic>
        <p:nvPicPr>
          <p:cNvPr id="20" name="Immagine 19"/>
          <p:cNvPicPr>
            <a:picLocks noChangeAspect="1"/>
          </p:cNvPicPr>
          <p:nvPr/>
        </p:nvPicPr>
        <p:blipFill rotWithShape="1">
          <a:blip r:embed="rId4"/>
          <a:srcRect l="15286" t="38662" b="39644"/>
          <a:stretch/>
        </p:blipFill>
        <p:spPr>
          <a:xfrm>
            <a:off x="747354" y="1367937"/>
            <a:ext cx="4216027" cy="1558568"/>
          </a:xfrm>
          <a:prstGeom prst="rect">
            <a:avLst/>
          </a:prstGeom>
        </p:spPr>
      </p:pic>
      <p:pic>
        <p:nvPicPr>
          <p:cNvPr id="3" name="Immagine 2"/>
          <p:cNvPicPr>
            <a:picLocks noChangeAspect="1"/>
          </p:cNvPicPr>
          <p:nvPr/>
        </p:nvPicPr>
        <p:blipFill>
          <a:blip r:embed="rId5"/>
          <a:stretch>
            <a:fillRect/>
          </a:stretch>
        </p:blipFill>
        <p:spPr>
          <a:xfrm>
            <a:off x="5461000" y="1518870"/>
            <a:ext cx="4197707" cy="1491030"/>
          </a:xfrm>
          <a:prstGeom prst="rect">
            <a:avLst/>
          </a:prstGeom>
        </p:spPr>
      </p:pic>
      <p:pic>
        <p:nvPicPr>
          <p:cNvPr id="23" name="Picture 4" descr="http://images.clipartpanda.com/post-it-notes-clipart-jRTG8AqiL.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8208" t="9640" r="15778" b="14000"/>
          <a:stretch/>
        </p:blipFill>
        <p:spPr bwMode="auto">
          <a:xfrm>
            <a:off x="7795088" y="3248067"/>
            <a:ext cx="2009311" cy="1869358"/>
          </a:xfrm>
          <a:prstGeom prst="rect">
            <a:avLst/>
          </a:prstGeom>
          <a:noFill/>
          <a:extLst>
            <a:ext uri="{909E8E84-426E-40DD-AFC4-6F175D3DCCD1}">
              <a14:hiddenFill xmlns:a14="http://schemas.microsoft.com/office/drawing/2010/main">
                <a:solidFill>
                  <a:srgbClr val="FFFFFF"/>
                </a:solidFill>
              </a14:hiddenFill>
            </a:ext>
          </a:extLst>
        </p:spPr>
      </p:pic>
      <p:sp>
        <p:nvSpPr>
          <p:cNvPr id="24" name="CasellaDiTesto 23"/>
          <p:cNvSpPr txBox="1"/>
          <p:nvPr/>
        </p:nvSpPr>
        <p:spPr>
          <a:xfrm rot="21307669">
            <a:off x="8103402" y="3628760"/>
            <a:ext cx="1232357" cy="369332"/>
          </a:xfrm>
          <a:prstGeom prst="rect">
            <a:avLst/>
          </a:prstGeom>
          <a:noFill/>
        </p:spPr>
        <p:txBody>
          <a:bodyPr wrap="square" rtlCol="0">
            <a:spAutoFit/>
          </a:bodyPr>
          <a:lstStyle/>
          <a:p>
            <a:pPr algn="ctr"/>
            <a:r>
              <a:rPr lang="it-IT" b="1" dirty="0">
                <a:solidFill>
                  <a:srgbClr val="C00000"/>
                </a:solidFill>
                <a:effectLst>
                  <a:outerShdw blurRad="38100" dist="38100" dir="2700000" algn="tl">
                    <a:srgbClr val="000000">
                      <a:alpha val="43137"/>
                    </a:srgbClr>
                  </a:outerShdw>
                </a:effectLst>
              </a:rPr>
              <a:t>N.B.</a:t>
            </a:r>
          </a:p>
        </p:txBody>
      </p:sp>
      <mc:AlternateContent xmlns:mc="http://schemas.openxmlformats.org/markup-compatibility/2006" xmlns:a14="http://schemas.microsoft.com/office/drawing/2010/main">
        <mc:Choice Requires="a14">
          <p:sp>
            <p:nvSpPr>
              <p:cNvPr id="7" name="Rettangolo 6"/>
              <p:cNvSpPr/>
              <p:nvPr/>
            </p:nvSpPr>
            <p:spPr>
              <a:xfrm rot="21359626">
                <a:off x="7983815" y="4141919"/>
                <a:ext cx="1631857" cy="5788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it-IT" sz="1600" b="1" i="1" smtClean="0">
                              <a:effectLst/>
                              <a:latin typeface="Cambria Math" panose="02040503050406030204" pitchFamily="18" charset="0"/>
                            </a:rPr>
                          </m:ctrlPr>
                        </m:mPr>
                        <m:mr>
                          <m:e>
                            <m:sSub>
                              <m:sSubPr>
                                <m:ctrlPr>
                                  <a:rPr lang="it-IT" sz="1600" b="1" i="1">
                                    <a:effectLst/>
                                    <a:latin typeface="Cambria Math" panose="02040503050406030204" pitchFamily="18" charset="0"/>
                                  </a:rPr>
                                </m:ctrlPr>
                              </m:sSubPr>
                              <m:e>
                                <m:r>
                                  <a:rPr lang="it-IT" sz="1600" b="1" i="1">
                                    <a:effectLst/>
                                    <a:latin typeface="Cambria Math" panose="02040503050406030204" pitchFamily="18" charset="0"/>
                                  </a:rPr>
                                  <m:t>𝑪</m:t>
                                </m:r>
                              </m:e>
                              <m:sub>
                                <m:r>
                                  <a:rPr lang="it-IT" sz="1600" b="1" i="1" smtClean="0">
                                    <a:effectLst/>
                                    <a:latin typeface="Cambria Math" panose="02040503050406030204" pitchFamily="18" charset="0"/>
                                  </a:rPr>
                                  <m:t>𝟏</m:t>
                                </m:r>
                              </m:sub>
                            </m:sSub>
                            <m:d>
                              <m:dPr>
                                <m:ctrlPr>
                                  <a:rPr lang="it-IT" sz="1600" b="1" i="1">
                                    <a:effectLst/>
                                    <a:latin typeface="Cambria Math" panose="02040503050406030204" pitchFamily="18" charset="0"/>
                                  </a:rPr>
                                </m:ctrlPr>
                              </m:dPr>
                              <m:e>
                                <m:r>
                                  <a:rPr lang="it-IT" sz="1600" b="1" i="1">
                                    <a:effectLst/>
                                    <a:latin typeface="Cambria Math" panose="02040503050406030204" pitchFamily="18" charset="0"/>
                                  </a:rPr>
                                  <m:t>𝒕</m:t>
                                </m:r>
                                <m:r>
                                  <a:rPr lang="it-IT" sz="1600" b="1" i="1">
                                    <a:effectLst/>
                                    <a:latin typeface="Cambria Math" panose="02040503050406030204" pitchFamily="18" charset="0"/>
                                  </a:rPr>
                                  <m:t>=</m:t>
                                </m:r>
                                <m:r>
                                  <a:rPr lang="it-IT" sz="1600" b="1" i="1">
                                    <a:effectLst/>
                                    <a:latin typeface="Cambria Math" panose="02040503050406030204" pitchFamily="18" charset="0"/>
                                  </a:rPr>
                                  <m:t>𝟎</m:t>
                                </m:r>
                              </m:e>
                            </m:d>
                            <m:r>
                              <a:rPr lang="it-IT" sz="1600" b="1" i="1">
                                <a:effectLst/>
                                <a:latin typeface="Cambria Math" panose="02040503050406030204" pitchFamily="18" charset="0"/>
                              </a:rPr>
                              <m:t>=</m:t>
                            </m:r>
                            <m:sSub>
                              <m:sSubPr>
                                <m:ctrlPr>
                                  <a:rPr lang="it-IT" sz="1600" b="1" i="1">
                                    <a:effectLst/>
                                    <a:latin typeface="Cambria Math" panose="02040503050406030204" pitchFamily="18" charset="0"/>
                                  </a:rPr>
                                </m:ctrlPr>
                              </m:sSubPr>
                              <m:e>
                                <m:r>
                                  <a:rPr lang="it-IT" sz="1600" b="1" i="1">
                                    <a:effectLst/>
                                    <a:latin typeface="Cambria Math" panose="02040503050406030204" pitchFamily="18" charset="0"/>
                                  </a:rPr>
                                  <m:t>𝑲</m:t>
                                </m:r>
                              </m:e>
                              <m:sub>
                                <m:r>
                                  <a:rPr lang="it-IT" sz="1600" b="1" i="1">
                                    <a:effectLst/>
                                    <a:latin typeface="Cambria Math" panose="02040503050406030204" pitchFamily="18" charset="0"/>
                                  </a:rPr>
                                  <m:t>𝟏</m:t>
                                </m:r>
                              </m:sub>
                            </m:sSub>
                          </m:e>
                        </m:mr>
                        <m:mr>
                          <m:e>
                            <m:sSub>
                              <m:sSubPr>
                                <m:ctrlPr>
                                  <a:rPr lang="it-IT" sz="1600" b="1" i="1">
                                    <a:effectLst/>
                                    <a:latin typeface="Cambria Math" panose="02040503050406030204" pitchFamily="18" charset="0"/>
                                  </a:rPr>
                                </m:ctrlPr>
                              </m:sSubPr>
                              <m:e>
                                <m:r>
                                  <a:rPr lang="it-IT" sz="1600" b="1" i="1">
                                    <a:effectLst/>
                                    <a:latin typeface="Cambria Math" panose="02040503050406030204" pitchFamily="18" charset="0"/>
                                  </a:rPr>
                                  <m:t>𝑪</m:t>
                                </m:r>
                              </m:e>
                              <m:sub>
                                <m:r>
                                  <a:rPr lang="it-IT" sz="1600" b="1" i="1" smtClean="0">
                                    <a:effectLst/>
                                    <a:latin typeface="Cambria Math" panose="02040503050406030204" pitchFamily="18" charset="0"/>
                                  </a:rPr>
                                  <m:t>𝟐</m:t>
                                </m:r>
                              </m:sub>
                            </m:sSub>
                            <m:d>
                              <m:dPr>
                                <m:ctrlPr>
                                  <a:rPr lang="it-IT" sz="1600" b="1" i="1">
                                    <a:effectLst/>
                                    <a:latin typeface="Cambria Math" panose="02040503050406030204" pitchFamily="18" charset="0"/>
                                  </a:rPr>
                                </m:ctrlPr>
                              </m:dPr>
                              <m:e>
                                <m:r>
                                  <a:rPr lang="it-IT" sz="1600" b="1" i="1">
                                    <a:effectLst/>
                                    <a:latin typeface="Cambria Math" panose="02040503050406030204" pitchFamily="18" charset="0"/>
                                  </a:rPr>
                                  <m:t>𝒕</m:t>
                                </m:r>
                                <m:r>
                                  <a:rPr lang="it-IT" sz="1600" b="1" i="1">
                                    <a:effectLst/>
                                    <a:latin typeface="Cambria Math" panose="02040503050406030204" pitchFamily="18" charset="0"/>
                                  </a:rPr>
                                  <m:t>=</m:t>
                                </m:r>
                                <m:r>
                                  <a:rPr lang="it-IT" sz="1600" b="1" i="1">
                                    <a:effectLst/>
                                    <a:latin typeface="Cambria Math" panose="02040503050406030204" pitchFamily="18" charset="0"/>
                                  </a:rPr>
                                  <m:t>𝟎</m:t>
                                </m:r>
                              </m:e>
                            </m:d>
                            <m:r>
                              <a:rPr lang="it-IT" sz="1600" b="1" i="1">
                                <a:effectLst/>
                                <a:latin typeface="Cambria Math" panose="02040503050406030204" pitchFamily="18" charset="0"/>
                              </a:rPr>
                              <m:t>=</m:t>
                            </m:r>
                            <m:r>
                              <a:rPr lang="it-IT" sz="1600" b="1" i="1">
                                <a:effectLst/>
                                <a:latin typeface="Cambria Math" panose="02040503050406030204" pitchFamily="18" charset="0"/>
                              </a:rPr>
                              <m:t>𝟎</m:t>
                            </m:r>
                            <m:r>
                              <a:rPr lang="it-IT" sz="1600" b="1" i="1">
                                <a:effectLst/>
                                <a:latin typeface="Cambria Math" panose="02040503050406030204" pitchFamily="18" charset="0"/>
                              </a:rPr>
                              <m:t>   </m:t>
                            </m:r>
                          </m:e>
                        </m:mr>
                      </m:m>
                    </m:oMath>
                  </m:oMathPara>
                </a14:m>
                <a:endParaRPr lang="it-IT" sz="1600" b="1" dirty="0">
                  <a:effectLst/>
                </a:endParaRPr>
              </a:p>
            </p:txBody>
          </p:sp>
        </mc:Choice>
        <mc:Fallback xmlns="">
          <p:sp>
            <p:nvSpPr>
              <p:cNvPr id="7" name="Rettangolo 6"/>
              <p:cNvSpPr>
                <a:spLocks noRot="1" noChangeAspect="1" noMove="1" noResize="1" noEditPoints="1" noAdjustHandles="1" noChangeArrowheads="1" noChangeShapeType="1" noTextEdit="1"/>
              </p:cNvSpPr>
              <p:nvPr/>
            </p:nvSpPr>
            <p:spPr>
              <a:xfrm rot="21359626">
                <a:off x="7983815" y="4141919"/>
                <a:ext cx="1631857" cy="578876"/>
              </a:xfrm>
              <a:prstGeom prst="rect">
                <a:avLst/>
              </a:prstGeom>
              <a:blipFill>
                <a:blip r:embed="rId7"/>
                <a:stretch>
                  <a:fillRect/>
                </a:stretch>
              </a:blipFill>
            </p:spPr>
            <p:txBody>
              <a:bodyPr/>
              <a:lstStyle/>
              <a:p>
                <a:r>
                  <a:rPr lang="it-IT">
                    <a:noFill/>
                  </a:rPr>
                  <a:t> </a:t>
                </a:r>
              </a:p>
            </p:txBody>
          </p:sp>
        </mc:Fallback>
      </mc:AlternateContent>
      <p:sp>
        <p:nvSpPr>
          <p:cNvPr id="25" name="CasellaDiTesto 24"/>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987377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22</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compartimentale</a:t>
            </a:r>
            <a:r>
              <a:rPr lang="en-US" sz="3000" b="1" dirty="0">
                <a:solidFill>
                  <a:schemeClr val="tx2">
                    <a:lumMod val="75000"/>
                  </a:schemeClr>
                </a:solidFill>
              </a:rPr>
              <a:t> a 2 </a:t>
            </a:r>
            <a:r>
              <a:rPr lang="en-US" sz="3000" b="1" dirty="0" err="1">
                <a:solidFill>
                  <a:schemeClr val="tx2">
                    <a:lumMod val="75000"/>
                  </a:schemeClr>
                </a:solidFill>
              </a:rPr>
              <a:t>tessuti</a:t>
            </a:r>
            <a:endParaRPr lang="en-US" sz="3000" b="1" i="1" dirty="0">
              <a:solidFill>
                <a:schemeClr val="tx2">
                  <a:lumMod val="75000"/>
                </a:schemeClr>
              </a:solidFill>
            </a:endParaRPr>
          </a:p>
        </p:txBody>
      </p:sp>
      <mc:AlternateContent xmlns:mc="http://schemas.openxmlformats.org/markup-compatibility/2006" xmlns:a14="http://schemas.microsoft.com/office/drawing/2010/main">
        <mc:Choice Requires="a14">
          <p:sp>
            <p:nvSpPr>
              <p:cNvPr id="2" name="Rettangolo 1"/>
              <p:cNvSpPr/>
              <p:nvPr/>
            </p:nvSpPr>
            <p:spPr>
              <a:xfrm>
                <a:off x="533247" y="1333500"/>
                <a:ext cx="4622953" cy="2432333"/>
              </a:xfrm>
              <a:prstGeom prst="rect">
                <a:avLst/>
              </a:prstGeom>
            </p:spPr>
            <p:txBody>
              <a:bodyPr wrap="square">
                <a:spAutoFit/>
              </a:bodyPr>
              <a:lstStyle/>
              <a:p>
                <a:pPr algn="just">
                  <a:spcAft>
                    <a:spcPts val="600"/>
                  </a:spcAft>
                </a:pPr>
                <a:r>
                  <a:rPr lang="it-IT" sz="1600" b="1" dirty="0">
                    <a:solidFill>
                      <a:srgbClr val="C00000"/>
                    </a:solidFill>
                  </a:rPr>
                  <a:t>SOLUZIONE MONO-ESPONENZIALE</a:t>
                </a:r>
              </a:p>
              <a:p>
                <a:pPr algn="just">
                  <a:spcAft>
                    <a:spcPts val="1200"/>
                  </a:spcAft>
                </a:pPr>
                <a:r>
                  <a:rPr lang="it-IT" sz="1600" dirty="0"/>
                  <a:t>Iniziamo ipotizzando che entrambi i compartimenti possano essere descritti da un andamento mono-esponenziale:</a:t>
                </a:r>
              </a:p>
              <a:p>
                <a:pPr algn="just">
                  <a:spcAft>
                    <a:spcPts val="1200"/>
                  </a:spcAft>
                </a:pPr>
                <a14:m>
                  <m:oMathPara xmlns:m="http://schemas.openxmlformats.org/officeDocument/2006/math">
                    <m:oMathParaPr>
                      <m:jc m:val="centerGroup"/>
                    </m:oMathParaPr>
                    <m:oMath xmlns:m="http://schemas.openxmlformats.org/officeDocument/2006/math">
                      <m:m>
                        <m:mPr>
                          <m:mcs>
                            <m:mc>
                              <m:mcPr>
                                <m:count m:val="1"/>
                                <m:mcJc m:val="center"/>
                              </m:mcPr>
                            </m:mc>
                          </m:mcs>
                          <m:ctrlPr>
                            <a:rPr lang="it-IT" sz="1600" i="1">
                              <a:latin typeface="Cambria Math" panose="02040503050406030204" pitchFamily="18" charset="0"/>
                            </a:rPr>
                          </m:ctrlPr>
                        </m:mPr>
                        <m:mr>
                          <m:e>
                            <m:sSub>
                              <m:sSubPr>
                                <m:ctrlPr>
                                  <a:rPr lang="it-IT" sz="1600" i="1">
                                    <a:latin typeface="Cambria Math" panose="02040503050406030204" pitchFamily="18" charset="0"/>
                                  </a:rPr>
                                </m:ctrlPr>
                              </m:sSubPr>
                              <m:e>
                                <m:r>
                                  <a:rPr lang="it-IT" sz="1600" i="1">
                                    <a:latin typeface="Cambria Math" panose="02040503050406030204" pitchFamily="18" charset="0"/>
                                  </a:rPr>
                                  <m:t>𝐶</m:t>
                                </m:r>
                              </m:e>
                              <m:sub>
                                <m:r>
                                  <a:rPr lang="it-IT" sz="1600" b="0" i="1" smtClean="0">
                                    <a:latin typeface="Cambria Math" panose="02040503050406030204" pitchFamily="18" charset="0"/>
                                  </a:rPr>
                                  <m:t>1</m:t>
                                </m:r>
                              </m:sub>
                            </m:sSub>
                            <m:d>
                              <m:dPr>
                                <m:ctrlPr>
                                  <a:rPr lang="it-IT" sz="1600" i="1">
                                    <a:latin typeface="Cambria Math" panose="02040503050406030204" pitchFamily="18" charset="0"/>
                                  </a:rPr>
                                </m:ctrlPr>
                              </m:dPr>
                              <m:e>
                                <m:r>
                                  <a:rPr lang="it-IT" sz="1600" i="1">
                                    <a:latin typeface="Cambria Math" panose="02040503050406030204" pitchFamily="18" charset="0"/>
                                  </a:rPr>
                                  <m:t>𝑡</m:t>
                                </m:r>
                              </m:e>
                            </m:d>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𝐹𝑒</m:t>
                                </m:r>
                              </m:e>
                              <m:sup>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𝛽</m:t>
                                </m:r>
                                <m:r>
                                  <a:rPr lang="it-IT" sz="1600" i="1">
                                    <a:latin typeface="Cambria Math" panose="02040503050406030204" pitchFamily="18" charset="0"/>
                                    <a:ea typeface="Cambria Math" panose="02040503050406030204" pitchFamily="18" charset="0"/>
                                  </a:rPr>
                                  <m:t>𝑡</m:t>
                                </m:r>
                              </m:sup>
                            </m:sSup>
                            <m:r>
                              <a:rPr lang="it-IT" sz="1600" i="1">
                                <a:latin typeface="Cambria Math" panose="02040503050406030204" pitchFamily="18" charset="0"/>
                              </a:rPr>
                              <m:t>        </m:t>
                            </m:r>
                            <m:groupChr>
                              <m:groupChrPr>
                                <m:chr m:val="⇒"/>
                                <m:vertJc m:val="bot"/>
                                <m:ctrlPr>
                                  <a:rPr lang="it-IT" sz="1600" i="1">
                                    <a:latin typeface="Cambria Math" panose="02040503050406030204" pitchFamily="18" charset="0"/>
                                  </a:rPr>
                                </m:ctrlPr>
                              </m:groupChrPr>
                              <m:e>
                                <m:r>
                                  <m:rPr>
                                    <m:brk m:alnAt="2"/>
                                  </m:rPr>
                                  <a:rPr lang="it-IT" sz="1600" i="1">
                                    <a:latin typeface="Cambria Math" panose="02040503050406030204" pitchFamily="18" charset="0"/>
                                  </a:rPr>
                                  <m:t> </m:t>
                                </m:r>
                                <m:r>
                                  <a:rPr lang="it-IT" sz="1600" i="1">
                                    <a:latin typeface="Cambria Math" panose="02040503050406030204" pitchFamily="18" charset="0"/>
                                  </a:rPr>
                                  <m:t> </m:t>
                                </m:r>
                              </m:e>
                            </m:groupChr>
                            <m:r>
                              <a:rPr lang="it-IT" sz="1600" i="1">
                                <a:latin typeface="Cambria Math" panose="02040503050406030204" pitchFamily="18" charset="0"/>
                              </a:rPr>
                              <m:t>       </m:t>
                            </m:r>
                            <m:f>
                              <m:fPr>
                                <m:ctrlPr>
                                  <a:rPr lang="it-IT" sz="1600" i="1">
                                    <a:latin typeface="Cambria Math" panose="02040503050406030204" pitchFamily="18" charset="0"/>
                                  </a:rPr>
                                </m:ctrlPr>
                              </m:fPr>
                              <m:num>
                                <m:r>
                                  <a:rPr lang="it-IT" sz="1600" i="1">
                                    <a:latin typeface="Cambria Math" panose="02040503050406030204" pitchFamily="18" charset="0"/>
                                  </a:rPr>
                                  <m:t>𝑑</m:t>
                                </m:r>
                                <m:sSub>
                                  <m:sSubPr>
                                    <m:ctrlPr>
                                      <a:rPr lang="it-IT" sz="1600" i="1">
                                        <a:latin typeface="Cambria Math" panose="02040503050406030204" pitchFamily="18" charset="0"/>
                                      </a:rPr>
                                    </m:ctrlPr>
                                  </m:sSubPr>
                                  <m:e>
                                    <m:r>
                                      <a:rPr lang="it-IT" sz="1600" i="1">
                                        <a:latin typeface="Cambria Math" panose="02040503050406030204" pitchFamily="18" charset="0"/>
                                      </a:rPr>
                                      <m:t>𝐶</m:t>
                                    </m:r>
                                  </m:e>
                                  <m:sub>
                                    <m:r>
                                      <a:rPr lang="it-IT" sz="1600" b="0" i="1" smtClean="0">
                                        <a:latin typeface="Cambria Math" panose="02040503050406030204" pitchFamily="18" charset="0"/>
                                      </a:rPr>
                                      <m:t>1</m:t>
                                    </m:r>
                                  </m:sub>
                                </m:sSub>
                              </m:num>
                              <m:den>
                                <m:r>
                                  <a:rPr lang="it-IT" sz="1600" i="1">
                                    <a:latin typeface="Cambria Math" panose="02040503050406030204" pitchFamily="18" charset="0"/>
                                  </a:rPr>
                                  <m:t>𝑑𝑡</m:t>
                                </m:r>
                              </m:den>
                            </m:f>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𝛽</m:t>
                                </m:r>
                                <m:r>
                                  <a:rPr lang="it-IT" sz="1600" i="1">
                                    <a:latin typeface="Cambria Math" panose="02040503050406030204" pitchFamily="18" charset="0"/>
                                  </a:rPr>
                                  <m:t>𝐹𝑒</m:t>
                                </m:r>
                              </m:e>
                              <m:sup>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𝛽</m:t>
                                </m:r>
                                <m:r>
                                  <a:rPr lang="it-IT" sz="1600" i="1">
                                    <a:latin typeface="Cambria Math" panose="02040503050406030204" pitchFamily="18" charset="0"/>
                                    <a:ea typeface="Cambria Math" panose="02040503050406030204" pitchFamily="18" charset="0"/>
                                  </a:rPr>
                                  <m:t>𝑡</m:t>
                                </m:r>
                              </m:sup>
                            </m:sSup>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𝛽</m:t>
                            </m:r>
                            <m:sSub>
                              <m:sSubPr>
                                <m:ctrlPr>
                                  <a:rPr lang="it-IT" sz="1600" i="1">
                                    <a:latin typeface="Cambria Math" panose="02040503050406030204" pitchFamily="18" charset="0"/>
                                  </a:rPr>
                                </m:ctrlPr>
                              </m:sSubPr>
                              <m:e>
                                <m:r>
                                  <a:rPr lang="it-IT" sz="1600" i="1">
                                    <a:latin typeface="Cambria Math" panose="02040503050406030204" pitchFamily="18" charset="0"/>
                                  </a:rPr>
                                  <m:t>𝐶</m:t>
                                </m:r>
                              </m:e>
                              <m:sub>
                                <m:r>
                                  <a:rPr lang="it-IT" sz="1600" b="0" i="1" smtClean="0">
                                    <a:latin typeface="Cambria Math" panose="02040503050406030204" pitchFamily="18" charset="0"/>
                                  </a:rPr>
                                  <m:t>1</m:t>
                                </m:r>
                              </m:sub>
                            </m:sSub>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e>
                        </m:mr>
                        <m:mr>
                          <m:e>
                            <m:sSub>
                              <m:sSubPr>
                                <m:ctrlPr>
                                  <a:rPr lang="it-IT" sz="1600" i="1">
                                    <a:latin typeface="Cambria Math" panose="02040503050406030204" pitchFamily="18" charset="0"/>
                                  </a:rPr>
                                </m:ctrlPr>
                              </m:sSubPr>
                              <m:e>
                                <m:r>
                                  <a:rPr lang="it-IT" sz="1600" i="1">
                                    <a:latin typeface="Cambria Math" panose="02040503050406030204" pitchFamily="18" charset="0"/>
                                  </a:rPr>
                                  <m:t>𝐶</m:t>
                                </m:r>
                              </m:e>
                              <m:sub>
                                <m:r>
                                  <a:rPr lang="it-IT" sz="1600" b="0" i="1" smtClean="0">
                                    <a:latin typeface="Cambria Math" panose="02040503050406030204" pitchFamily="18" charset="0"/>
                                  </a:rPr>
                                  <m:t>2</m:t>
                                </m:r>
                              </m:sub>
                            </m:sSub>
                            <m:d>
                              <m:dPr>
                                <m:ctrlPr>
                                  <a:rPr lang="it-IT" sz="1600" i="1">
                                    <a:latin typeface="Cambria Math" panose="02040503050406030204" pitchFamily="18" charset="0"/>
                                  </a:rPr>
                                </m:ctrlPr>
                              </m:dPr>
                              <m:e>
                                <m:r>
                                  <a:rPr lang="it-IT" sz="1600" i="1">
                                    <a:latin typeface="Cambria Math" panose="02040503050406030204" pitchFamily="18" charset="0"/>
                                  </a:rPr>
                                  <m:t>𝑡</m:t>
                                </m:r>
                              </m:e>
                            </m:d>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𝐵𝑒</m:t>
                                </m:r>
                              </m:e>
                              <m:sup>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𝛽</m:t>
                                </m:r>
                                <m:r>
                                  <a:rPr lang="it-IT" sz="1600" i="1">
                                    <a:latin typeface="Cambria Math" panose="02040503050406030204" pitchFamily="18" charset="0"/>
                                    <a:ea typeface="Cambria Math" panose="02040503050406030204" pitchFamily="18" charset="0"/>
                                  </a:rPr>
                                  <m:t>𝑡</m:t>
                                </m:r>
                              </m:sup>
                            </m:sSup>
                            <m:r>
                              <a:rPr lang="it-IT" sz="1600" i="1">
                                <a:latin typeface="Cambria Math" panose="02040503050406030204" pitchFamily="18" charset="0"/>
                                <a:ea typeface="Cambria Math" panose="02040503050406030204" pitchFamily="18" charset="0"/>
                              </a:rPr>
                              <m:t>       </m:t>
                            </m:r>
                            <m:groupChr>
                              <m:groupChrPr>
                                <m:chr m:val="⇒"/>
                                <m:vertJc m:val="bot"/>
                                <m:ctrlPr>
                                  <a:rPr lang="it-IT" sz="1600" i="1">
                                    <a:latin typeface="Cambria Math" panose="02040503050406030204" pitchFamily="18" charset="0"/>
                                  </a:rPr>
                                </m:ctrlPr>
                              </m:groupChrPr>
                              <m:e>
                                <m:r>
                                  <m:rPr>
                                    <m:brk m:alnAt="2"/>
                                  </m:rPr>
                                  <a:rPr lang="it-IT" sz="1600" i="1">
                                    <a:latin typeface="Cambria Math" panose="02040503050406030204" pitchFamily="18" charset="0"/>
                                  </a:rPr>
                                  <m:t> </m:t>
                                </m:r>
                                <m:r>
                                  <a:rPr lang="it-IT" sz="1600" i="1">
                                    <a:latin typeface="Cambria Math" panose="02040503050406030204" pitchFamily="18" charset="0"/>
                                  </a:rPr>
                                  <m:t> </m:t>
                                </m:r>
                              </m:e>
                            </m:groupChr>
                            <m:r>
                              <a:rPr lang="it-IT" sz="1600" i="1">
                                <a:latin typeface="Cambria Math" panose="02040503050406030204" pitchFamily="18" charset="0"/>
                              </a:rPr>
                              <m:t>       </m:t>
                            </m:r>
                            <m:f>
                              <m:fPr>
                                <m:ctrlPr>
                                  <a:rPr lang="it-IT" sz="1600" i="1">
                                    <a:latin typeface="Cambria Math" panose="02040503050406030204" pitchFamily="18" charset="0"/>
                                  </a:rPr>
                                </m:ctrlPr>
                              </m:fPr>
                              <m:num>
                                <m:r>
                                  <a:rPr lang="it-IT" sz="1600" i="1">
                                    <a:latin typeface="Cambria Math" panose="02040503050406030204" pitchFamily="18" charset="0"/>
                                  </a:rPr>
                                  <m:t>𝑑</m:t>
                                </m:r>
                                <m:sSub>
                                  <m:sSubPr>
                                    <m:ctrlPr>
                                      <a:rPr lang="it-IT" sz="1600" i="1">
                                        <a:latin typeface="Cambria Math" panose="02040503050406030204" pitchFamily="18" charset="0"/>
                                      </a:rPr>
                                    </m:ctrlPr>
                                  </m:sSubPr>
                                  <m:e>
                                    <m:r>
                                      <a:rPr lang="it-IT" sz="1600" i="1">
                                        <a:latin typeface="Cambria Math" panose="02040503050406030204" pitchFamily="18" charset="0"/>
                                      </a:rPr>
                                      <m:t>𝐶</m:t>
                                    </m:r>
                                  </m:e>
                                  <m:sub>
                                    <m:r>
                                      <a:rPr lang="it-IT" sz="1600" b="0" i="1" smtClean="0">
                                        <a:latin typeface="Cambria Math" panose="02040503050406030204" pitchFamily="18" charset="0"/>
                                      </a:rPr>
                                      <m:t>2</m:t>
                                    </m:r>
                                  </m:sub>
                                </m:sSub>
                              </m:num>
                              <m:den>
                                <m:r>
                                  <a:rPr lang="it-IT" sz="1600" i="1">
                                    <a:latin typeface="Cambria Math" panose="02040503050406030204" pitchFamily="18" charset="0"/>
                                  </a:rPr>
                                  <m:t>𝑑𝑡</m:t>
                                </m:r>
                              </m:den>
                            </m:f>
                            <m:r>
                              <a:rPr lang="it-IT" sz="1600" i="1">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𝛽</m:t>
                                </m:r>
                                <m:r>
                                  <a:rPr lang="it-IT" sz="1600" i="1">
                                    <a:latin typeface="Cambria Math" panose="02040503050406030204" pitchFamily="18" charset="0"/>
                                  </a:rPr>
                                  <m:t>𝐵𝑒</m:t>
                                </m:r>
                              </m:e>
                              <m:sup>
                                <m:r>
                                  <a:rPr lang="it-IT" sz="1600" i="1">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𝛽</m:t>
                                </m:r>
                                <m:r>
                                  <a:rPr lang="it-IT" sz="1600" i="1">
                                    <a:latin typeface="Cambria Math" panose="02040503050406030204" pitchFamily="18" charset="0"/>
                                    <a:ea typeface="Cambria Math" panose="02040503050406030204" pitchFamily="18" charset="0"/>
                                  </a:rPr>
                                  <m:t>𝑡</m:t>
                                </m:r>
                              </m:sup>
                            </m:sSup>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𝛽</m:t>
                            </m:r>
                            <m:sSub>
                              <m:sSubPr>
                                <m:ctrlPr>
                                  <a:rPr lang="it-IT" sz="1600" i="1">
                                    <a:latin typeface="Cambria Math" panose="02040503050406030204" pitchFamily="18" charset="0"/>
                                  </a:rPr>
                                </m:ctrlPr>
                              </m:sSubPr>
                              <m:e>
                                <m:r>
                                  <a:rPr lang="it-IT" sz="1600" i="1">
                                    <a:latin typeface="Cambria Math" panose="02040503050406030204" pitchFamily="18" charset="0"/>
                                  </a:rPr>
                                  <m:t>𝐶</m:t>
                                </m:r>
                              </m:e>
                              <m:sub>
                                <m:r>
                                  <a:rPr lang="it-IT" sz="1600" b="0" i="1" smtClean="0">
                                    <a:latin typeface="Cambria Math" panose="02040503050406030204" pitchFamily="18" charset="0"/>
                                  </a:rPr>
                                  <m:t>2</m:t>
                                </m:r>
                              </m:sub>
                            </m:sSub>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e>
                        </m:mr>
                      </m:m>
                    </m:oMath>
                  </m:oMathPara>
                </a14:m>
                <a:endParaRPr lang="it-IT" sz="1600" dirty="0"/>
              </a:p>
            </p:txBody>
          </p:sp>
        </mc:Choice>
        <mc:Fallback xmlns="">
          <p:sp>
            <p:nvSpPr>
              <p:cNvPr id="2" name="Rettangolo 1"/>
              <p:cNvSpPr>
                <a:spLocks noRot="1" noChangeAspect="1" noMove="1" noResize="1" noEditPoints="1" noAdjustHandles="1" noChangeArrowheads="1" noChangeShapeType="1" noTextEdit="1"/>
              </p:cNvSpPr>
              <p:nvPr/>
            </p:nvSpPr>
            <p:spPr>
              <a:xfrm>
                <a:off x="533247" y="1333500"/>
                <a:ext cx="4622953" cy="2432333"/>
              </a:xfrm>
              <a:prstGeom prst="rect">
                <a:avLst/>
              </a:prstGeom>
              <a:blipFill>
                <a:blip r:embed="rId4"/>
                <a:stretch>
                  <a:fillRect l="-659" t="-752" r="-659"/>
                </a:stretch>
              </a:blipFill>
            </p:spPr>
            <p:txBody>
              <a:bodyPr/>
              <a:lstStyle/>
              <a:p>
                <a:r>
                  <a:rPr lang="it-IT">
                    <a:noFill/>
                  </a:rPr>
                  <a:t> </a:t>
                </a:r>
              </a:p>
            </p:txBody>
          </p:sp>
        </mc:Fallback>
      </mc:AlternateContent>
      <p:pic>
        <p:nvPicPr>
          <p:cNvPr id="3" name="Immagine 2"/>
          <p:cNvPicPr>
            <a:picLocks noChangeAspect="1"/>
          </p:cNvPicPr>
          <p:nvPr/>
        </p:nvPicPr>
        <p:blipFill>
          <a:blip r:embed="rId5"/>
          <a:stretch>
            <a:fillRect/>
          </a:stretch>
        </p:blipFill>
        <p:spPr>
          <a:xfrm>
            <a:off x="5606693" y="1562100"/>
            <a:ext cx="4197707" cy="1491030"/>
          </a:xfrm>
          <a:prstGeom prst="rect">
            <a:avLst/>
          </a:prstGeom>
          <a:ln w="28575">
            <a:solidFill>
              <a:schemeClr val="tx2">
                <a:lumMod val="75000"/>
              </a:schemeClr>
            </a:solidFill>
          </a:ln>
        </p:spPr>
      </p:pic>
      <mc:AlternateContent xmlns:mc="http://schemas.openxmlformats.org/markup-compatibility/2006" xmlns:a14="http://schemas.microsoft.com/office/drawing/2010/main">
        <mc:Choice Requires="a14">
          <p:sp>
            <p:nvSpPr>
              <p:cNvPr id="4" name="CasellaDiTesto 3"/>
              <p:cNvSpPr txBox="1"/>
              <p:nvPr/>
            </p:nvSpPr>
            <p:spPr>
              <a:xfrm>
                <a:off x="590687" y="3917006"/>
                <a:ext cx="3839064" cy="1107996"/>
              </a:xfrm>
              <a:prstGeom prst="rect">
                <a:avLst/>
              </a:prstGeom>
              <a:noFill/>
            </p:spPr>
            <p:txBody>
              <a:bodyPr wrap="none" lIns="0" tIns="0" rIns="0" bIns="0" rtlCol="0">
                <a:spAutoFit/>
              </a:bodyPr>
              <a:lstStyle/>
              <a:p>
                <a:pPr>
                  <a:lnSpc>
                    <a:spcPct val="200000"/>
                  </a:lnSpc>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rPr>
                        <m:t>−</m:t>
                      </m:r>
                      <m:r>
                        <a:rPr lang="it-IT" i="1" smtClean="0">
                          <a:latin typeface="Cambria Math" panose="02040503050406030204" pitchFamily="18" charset="0"/>
                          <a:ea typeface="Cambria Math" panose="02040503050406030204" pitchFamily="18" charset="0"/>
                        </a:rPr>
                        <m:t>𝛽</m:t>
                      </m:r>
                      <m:sSub>
                        <m:sSubPr>
                          <m:ctrlPr>
                            <a:rPr lang="it-IT" i="1" smtClean="0">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1</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3</m:t>
                              </m:r>
                            </m:sub>
                          </m:sSub>
                        </m:e>
                      </m:d>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1</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4</m:t>
                          </m:r>
                        </m:sub>
                      </m:sSub>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oMath>
                  </m:oMathPara>
                </a14:m>
                <a:endParaRPr lang="it-IT" dirty="0"/>
              </a:p>
              <a:p>
                <a:pPr>
                  <a:lnSpc>
                    <a:spcPct val="200000"/>
                  </a:lnSpc>
                </a:pPr>
                <a14:m>
                  <m:oMathPara xmlns:m="http://schemas.openxmlformats.org/officeDocument/2006/math">
                    <m:oMathParaPr>
                      <m:jc m:val="centerGroup"/>
                    </m:oMathParaPr>
                    <m:oMath xmlns:m="http://schemas.openxmlformats.org/officeDocument/2006/math">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𝛽</m:t>
                      </m:r>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i="1">
                              <a:latin typeface="Cambria Math" panose="02040503050406030204" pitchFamily="18" charset="0"/>
                            </a:rPr>
                            <m:t>3</m:t>
                          </m:r>
                        </m:sub>
                      </m:sSub>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1</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i="1">
                              <a:latin typeface="Cambria Math" panose="02040503050406030204" pitchFamily="18" charset="0"/>
                            </a:rPr>
                            <m:t>4</m:t>
                          </m:r>
                        </m:sub>
                      </m:sSub>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oMath>
                  </m:oMathPara>
                </a14:m>
                <a:endParaRPr lang="it-IT" dirty="0"/>
              </a:p>
            </p:txBody>
          </p:sp>
        </mc:Choice>
        <mc:Fallback xmlns="">
          <p:sp>
            <p:nvSpPr>
              <p:cNvPr id="4" name="CasellaDiTesto 3"/>
              <p:cNvSpPr txBox="1">
                <a:spLocks noRot="1" noChangeAspect="1" noMove="1" noResize="1" noEditPoints="1" noAdjustHandles="1" noChangeArrowheads="1" noChangeShapeType="1" noTextEdit="1"/>
              </p:cNvSpPr>
              <p:nvPr/>
            </p:nvSpPr>
            <p:spPr>
              <a:xfrm>
                <a:off x="590687" y="3917006"/>
                <a:ext cx="3839064" cy="1107996"/>
              </a:xfrm>
              <a:prstGeom prst="rect">
                <a:avLst/>
              </a:prstGeom>
              <a:blipFill>
                <a:blip r:embed="rId6"/>
                <a:stretch>
                  <a:fillRect/>
                </a:stretch>
              </a:blipFill>
            </p:spPr>
            <p:txBody>
              <a:bodyPr/>
              <a:lstStyle/>
              <a:p>
                <a:r>
                  <a:rPr lang="en-US">
                    <a:noFill/>
                  </a:rPr>
                  <a:t> </a:t>
                </a:r>
              </a:p>
            </p:txBody>
          </p:sp>
        </mc:Fallback>
      </mc:AlternateContent>
      <p:sp>
        <p:nvSpPr>
          <p:cNvPr id="16" name="Freccia a destra 15"/>
          <p:cNvSpPr/>
          <p:nvPr/>
        </p:nvSpPr>
        <p:spPr>
          <a:xfrm>
            <a:off x="4699000" y="4458351"/>
            <a:ext cx="457200" cy="211993"/>
          </a:xfrm>
          <a:prstGeom prst="rightArrow">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7" name="CasellaDiTesto 16"/>
              <p:cNvSpPr txBox="1"/>
              <p:nvPr/>
            </p:nvSpPr>
            <p:spPr>
              <a:xfrm>
                <a:off x="5384800" y="3889033"/>
                <a:ext cx="5105400" cy="1107996"/>
              </a:xfrm>
              <a:prstGeom prst="rect">
                <a:avLst/>
              </a:prstGeom>
              <a:noFill/>
            </p:spPr>
            <p:txBody>
              <a:bodyPr wrap="square" lIns="0" tIns="0" rIns="0" bIns="0" rtlCol="0">
                <a:spAutoFit/>
              </a:bodyPr>
              <a:lstStyle/>
              <a:p>
                <a:pPr>
                  <a:lnSpc>
                    <a:spcPct val="200000"/>
                  </a:lnSpc>
                </a:pPr>
                <a:r>
                  <a:rPr lang="it-IT" b="0" dirty="0"/>
                  <a:t>     </a:t>
                </a:r>
                <a14:m>
                  <m:oMath xmlns:m="http://schemas.openxmlformats.org/officeDocument/2006/math">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3</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𝛽</m:t>
                        </m:r>
                      </m:e>
                    </m:d>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1</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4</m:t>
                        </m:r>
                      </m:sub>
                    </m:sSub>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b="0" i="1" smtClean="0">
                        <a:latin typeface="Cambria Math" panose="02040503050406030204" pitchFamily="18" charset="0"/>
                      </a:rPr>
                      <m:t>  </m:t>
                    </m:r>
                  </m:oMath>
                </a14:m>
                <a:endParaRPr lang="it-IT" b="0" i="1" dirty="0">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i="1">
                              <a:latin typeface="Cambria Math" panose="02040503050406030204" pitchFamily="18" charset="0"/>
                            </a:rPr>
                            <m:t>3</m:t>
                          </m:r>
                        </m:sub>
                      </m:sSub>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1</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4</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𝛽</m:t>
                          </m:r>
                        </m:e>
                      </m:d>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oMath>
                  </m:oMathPara>
                </a14:m>
                <a:endParaRPr lang="it-IT" dirty="0"/>
              </a:p>
            </p:txBody>
          </p:sp>
        </mc:Choice>
        <mc:Fallback xmlns="">
          <p:sp>
            <p:nvSpPr>
              <p:cNvPr id="17" name="CasellaDiTesto 16"/>
              <p:cNvSpPr txBox="1">
                <a:spLocks noRot="1" noChangeAspect="1" noMove="1" noResize="1" noEditPoints="1" noAdjustHandles="1" noChangeArrowheads="1" noChangeShapeType="1" noTextEdit="1"/>
              </p:cNvSpPr>
              <p:nvPr/>
            </p:nvSpPr>
            <p:spPr>
              <a:xfrm>
                <a:off x="5384800" y="3889033"/>
                <a:ext cx="5105400" cy="1107996"/>
              </a:xfrm>
              <a:prstGeom prst="rect">
                <a:avLst/>
              </a:prstGeom>
              <a:blipFill>
                <a:blip r:embed="rId7"/>
                <a:stretch>
                  <a:fillRect/>
                </a:stretch>
              </a:blipFill>
            </p:spPr>
            <p:txBody>
              <a:bodyPr/>
              <a:lstStyle/>
              <a:p>
                <a:r>
                  <a:rPr lang="en-US">
                    <a:noFill/>
                  </a:rPr>
                  <a:t> </a:t>
                </a:r>
              </a:p>
            </p:txBody>
          </p:sp>
        </mc:Fallback>
      </mc:AlternateContent>
      <p:sp>
        <p:nvSpPr>
          <p:cNvPr id="18" name="Rettangolo 17"/>
          <p:cNvSpPr/>
          <p:nvPr/>
        </p:nvSpPr>
        <p:spPr>
          <a:xfrm>
            <a:off x="298824" y="3913069"/>
            <a:ext cx="9581776" cy="1230431"/>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8" name="Connettore diritto 7"/>
          <p:cNvCxnSpPr/>
          <p:nvPr/>
        </p:nvCxnSpPr>
        <p:spPr>
          <a:xfrm flipV="1">
            <a:off x="6299200" y="1638300"/>
            <a:ext cx="609600" cy="45720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CasellaDiTesto 20"/>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93275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23</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compartimentale</a:t>
            </a:r>
            <a:r>
              <a:rPr lang="en-US" sz="3000" b="1" dirty="0">
                <a:solidFill>
                  <a:schemeClr val="tx2">
                    <a:lumMod val="75000"/>
                  </a:schemeClr>
                </a:solidFill>
              </a:rPr>
              <a:t> a 2 </a:t>
            </a:r>
            <a:r>
              <a:rPr lang="en-US" sz="3000" b="1" dirty="0" err="1">
                <a:solidFill>
                  <a:schemeClr val="tx2">
                    <a:lumMod val="75000"/>
                  </a:schemeClr>
                </a:solidFill>
              </a:rPr>
              <a:t>tessuti</a:t>
            </a:r>
            <a:endParaRPr lang="en-US" sz="3000" b="1" i="1" dirty="0">
              <a:solidFill>
                <a:schemeClr val="tx2">
                  <a:lumMod val="75000"/>
                </a:schemeClr>
              </a:solidFill>
            </a:endParaRPr>
          </a:p>
        </p:txBody>
      </p:sp>
      <mc:AlternateContent xmlns:mc="http://schemas.openxmlformats.org/markup-compatibility/2006" xmlns:a14="http://schemas.microsoft.com/office/drawing/2010/main">
        <mc:Choice Requires="a14">
          <p:sp>
            <p:nvSpPr>
              <p:cNvPr id="21" name="CasellaDiTesto 20"/>
              <p:cNvSpPr txBox="1"/>
              <p:nvPr/>
            </p:nvSpPr>
            <p:spPr>
              <a:xfrm>
                <a:off x="4759564" y="1320861"/>
                <a:ext cx="4766983"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Entrambe queste equazioni devono risultare in </a:t>
                </a:r>
                <a:r>
                  <a:rPr lang="it-IT" sz="1600" b="1" dirty="0">
                    <a:solidFill>
                      <a:srgbClr val="002060"/>
                    </a:solidFill>
                  </a:rPr>
                  <a:t>uguale rapporto </a:t>
                </a:r>
                <a14:m>
                  <m:oMath xmlns:m="http://schemas.openxmlformats.org/officeDocument/2006/math">
                    <m:f>
                      <m:fPr>
                        <m:type m:val="lin"/>
                        <m:ctrlPr>
                          <a:rPr lang="it-IT" sz="1600" b="1" i="1" smtClean="0">
                            <a:solidFill>
                              <a:srgbClr val="002060"/>
                            </a:solidFill>
                            <a:latin typeface="Cambria Math" panose="02040503050406030204" pitchFamily="18" charset="0"/>
                          </a:rPr>
                        </m:ctrlPr>
                      </m:fPr>
                      <m:num>
                        <m:sSub>
                          <m:sSubPr>
                            <m:ctrlPr>
                              <a:rPr lang="it-IT" sz="1600" b="1" i="1">
                                <a:solidFill>
                                  <a:srgbClr val="002060"/>
                                </a:solidFill>
                                <a:latin typeface="Cambria Math" panose="02040503050406030204" pitchFamily="18" charset="0"/>
                              </a:rPr>
                            </m:ctrlPr>
                          </m:sSubPr>
                          <m:e>
                            <m:r>
                              <a:rPr lang="it-IT" sz="1600" b="1" i="1">
                                <a:solidFill>
                                  <a:srgbClr val="002060"/>
                                </a:solidFill>
                                <a:latin typeface="Cambria Math" panose="02040503050406030204" pitchFamily="18" charset="0"/>
                              </a:rPr>
                              <m:t>𝑪</m:t>
                            </m:r>
                          </m:e>
                          <m:sub>
                            <m:r>
                              <a:rPr lang="it-IT" sz="1600" b="1" i="1" smtClean="0">
                                <a:solidFill>
                                  <a:srgbClr val="002060"/>
                                </a:solidFill>
                                <a:latin typeface="Cambria Math" panose="02040503050406030204" pitchFamily="18" charset="0"/>
                              </a:rPr>
                              <m:t>𝟐</m:t>
                            </m:r>
                          </m:sub>
                        </m:sSub>
                      </m:num>
                      <m:den>
                        <m:sSub>
                          <m:sSubPr>
                            <m:ctrlPr>
                              <a:rPr lang="it-IT" sz="1600" b="1" i="1" smtClean="0">
                                <a:solidFill>
                                  <a:srgbClr val="002060"/>
                                </a:solidFill>
                                <a:latin typeface="Cambria Math" panose="02040503050406030204" pitchFamily="18" charset="0"/>
                              </a:rPr>
                            </m:ctrlPr>
                          </m:sSubPr>
                          <m:e>
                            <m:r>
                              <a:rPr lang="it-IT" sz="1600" b="1" i="1" smtClean="0">
                                <a:solidFill>
                                  <a:srgbClr val="002060"/>
                                </a:solidFill>
                                <a:latin typeface="Cambria Math" panose="02040503050406030204" pitchFamily="18" charset="0"/>
                              </a:rPr>
                              <m:t>𝑪</m:t>
                            </m:r>
                          </m:e>
                          <m:sub>
                            <m:r>
                              <a:rPr lang="it-IT" sz="1600" b="1" i="1" smtClean="0">
                                <a:solidFill>
                                  <a:srgbClr val="002060"/>
                                </a:solidFill>
                                <a:latin typeface="Cambria Math" panose="02040503050406030204" pitchFamily="18" charset="0"/>
                              </a:rPr>
                              <m:t>𝟏</m:t>
                            </m:r>
                          </m:sub>
                        </m:sSub>
                      </m:den>
                    </m:f>
                  </m:oMath>
                </a14:m>
                <a:r>
                  <a:rPr lang="it-IT" sz="1600" dirty="0"/>
                  <a:t>:</a:t>
                </a:r>
              </a:p>
            </p:txBody>
          </p:sp>
        </mc:Choice>
        <mc:Fallback xmlns="">
          <p:sp>
            <p:nvSpPr>
              <p:cNvPr id="21" name="CasellaDiTesto 20"/>
              <p:cNvSpPr txBox="1">
                <a:spLocks noRot="1" noChangeAspect="1" noMove="1" noResize="1" noEditPoints="1" noAdjustHandles="1" noChangeArrowheads="1" noChangeShapeType="1" noTextEdit="1"/>
              </p:cNvSpPr>
              <p:nvPr/>
            </p:nvSpPr>
            <p:spPr>
              <a:xfrm>
                <a:off x="4759564" y="1320861"/>
                <a:ext cx="4766983" cy="584775"/>
              </a:xfrm>
              <a:prstGeom prst="rect">
                <a:avLst/>
              </a:prstGeom>
              <a:blipFill>
                <a:blip r:embed="rId4"/>
                <a:stretch>
                  <a:fillRect l="-767" t="-17708" r="-639" b="-94792"/>
                </a:stretch>
              </a:blipFill>
              <a:ln>
                <a:noFill/>
              </a:ln>
            </p:spPr>
            <p:txBody>
              <a:bodyPr/>
              <a:lstStyle/>
              <a:p>
                <a:r>
                  <a:rPr lang="en-US">
                    <a:noFill/>
                  </a:rPr>
                  <a:t> </a:t>
                </a:r>
              </a:p>
            </p:txBody>
          </p:sp>
        </mc:Fallback>
      </mc:AlternateContent>
      <p:grpSp>
        <p:nvGrpSpPr>
          <p:cNvPr id="22" name="Gruppo 21"/>
          <p:cNvGrpSpPr/>
          <p:nvPr/>
        </p:nvGrpSpPr>
        <p:grpSpPr>
          <a:xfrm>
            <a:off x="5404224" y="2051355"/>
            <a:ext cx="3048000" cy="756829"/>
            <a:chOff x="4800600" y="2140065"/>
            <a:chExt cx="3048000" cy="756829"/>
          </a:xfrm>
        </p:grpSpPr>
        <p:pic>
          <p:nvPicPr>
            <p:cNvPr id="23" name="Immagine 22"/>
            <p:cNvPicPr>
              <a:picLocks noChangeAspect="1"/>
            </p:cNvPicPr>
            <p:nvPr/>
          </p:nvPicPr>
          <p:blipFill>
            <a:blip r:embed="rId5"/>
            <a:stretch>
              <a:fillRect/>
            </a:stretch>
          </p:blipFill>
          <p:spPr>
            <a:xfrm>
              <a:off x="4800600" y="2140065"/>
              <a:ext cx="3048000" cy="756829"/>
            </a:xfrm>
            <a:prstGeom prst="rect">
              <a:avLst/>
            </a:prstGeom>
          </p:spPr>
        </p:pic>
        <p:sp>
          <p:nvSpPr>
            <p:cNvPr id="24" name="Rettangolo 23"/>
            <p:cNvSpPr/>
            <p:nvPr/>
          </p:nvSpPr>
          <p:spPr>
            <a:xfrm>
              <a:off x="7620000" y="2628900"/>
              <a:ext cx="228600" cy="2100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25" name="Immagine 24"/>
          <p:cNvPicPr>
            <a:picLocks noChangeAspect="1"/>
          </p:cNvPicPr>
          <p:nvPr/>
        </p:nvPicPr>
        <p:blipFill>
          <a:blip r:embed="rId6"/>
          <a:stretch>
            <a:fillRect/>
          </a:stretch>
        </p:blipFill>
        <p:spPr>
          <a:xfrm>
            <a:off x="3430495" y="3180540"/>
            <a:ext cx="3810000" cy="373775"/>
          </a:xfrm>
          <a:prstGeom prst="rect">
            <a:avLst/>
          </a:prstGeom>
        </p:spPr>
      </p:pic>
      <p:pic>
        <p:nvPicPr>
          <p:cNvPr id="26" name="Immagine 25"/>
          <p:cNvPicPr>
            <a:picLocks noChangeAspect="1"/>
          </p:cNvPicPr>
          <p:nvPr/>
        </p:nvPicPr>
        <p:blipFill>
          <a:blip r:embed="rId7"/>
          <a:stretch>
            <a:fillRect/>
          </a:stretch>
        </p:blipFill>
        <p:spPr>
          <a:xfrm>
            <a:off x="1033877" y="3936667"/>
            <a:ext cx="3810000" cy="1145954"/>
          </a:xfrm>
          <a:prstGeom prst="rect">
            <a:avLst/>
          </a:prstGeom>
        </p:spPr>
      </p:pic>
      <p:cxnSp>
        <p:nvCxnSpPr>
          <p:cNvPr id="27" name="Connettore curvo 26"/>
          <p:cNvCxnSpPr>
            <a:stCxn id="24" idx="3"/>
          </p:cNvCxnSpPr>
          <p:nvPr/>
        </p:nvCxnSpPr>
        <p:spPr>
          <a:xfrm flipH="1">
            <a:off x="7381742" y="2645203"/>
            <a:ext cx="1070482" cy="716024"/>
          </a:xfrm>
          <a:prstGeom prst="curvedConnector3">
            <a:avLst>
              <a:gd name="adj1" fmla="val -21355"/>
            </a:avLst>
          </a:prstGeom>
          <a:ln w="571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Parentesi graffa aperta 27"/>
          <p:cNvSpPr/>
          <p:nvPr/>
        </p:nvSpPr>
        <p:spPr>
          <a:xfrm>
            <a:off x="729077" y="3895710"/>
            <a:ext cx="304800" cy="1261142"/>
          </a:xfrm>
          <a:prstGeom prst="leftBrace">
            <a:avLst>
              <a:gd name="adj1" fmla="val 5539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9" name="Freccia a destra 28"/>
          <p:cNvSpPr/>
          <p:nvPr/>
        </p:nvSpPr>
        <p:spPr>
          <a:xfrm>
            <a:off x="5265808" y="4320380"/>
            <a:ext cx="685800" cy="304800"/>
          </a:xfrm>
          <a:prstGeom prst="rightArrow">
            <a:avLst/>
          </a:prstGeom>
          <a:solidFill>
            <a:schemeClr val="bg1"/>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 name="Immagine 29"/>
          <p:cNvPicPr>
            <a:picLocks noChangeAspect="1"/>
          </p:cNvPicPr>
          <p:nvPr/>
        </p:nvPicPr>
        <p:blipFill>
          <a:blip r:embed="rId8"/>
          <a:stretch>
            <a:fillRect/>
          </a:stretch>
        </p:blipFill>
        <p:spPr>
          <a:xfrm>
            <a:off x="6756400" y="4165327"/>
            <a:ext cx="2286000" cy="660288"/>
          </a:xfrm>
          <a:prstGeom prst="rect">
            <a:avLst/>
          </a:prstGeom>
        </p:spPr>
      </p:pic>
      <p:pic>
        <p:nvPicPr>
          <p:cNvPr id="32" name="Immagin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92855" y="3287803"/>
            <a:ext cx="3433692" cy="2273447"/>
          </a:xfrm>
          <a:prstGeom prst="rect">
            <a:avLst/>
          </a:prstGeom>
        </p:spPr>
      </p:pic>
      <p:sp>
        <p:nvSpPr>
          <p:cNvPr id="31" name="Rettangolo 30"/>
          <p:cNvSpPr/>
          <p:nvPr/>
        </p:nvSpPr>
        <p:spPr>
          <a:xfrm>
            <a:off x="584199" y="1394726"/>
            <a:ext cx="3810001" cy="1099855"/>
          </a:xfrm>
          <a:prstGeom prst="rect">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CasellaDiTesto 32"/>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mc:AlternateContent xmlns:mc="http://schemas.openxmlformats.org/markup-compatibility/2006" xmlns:a14="http://schemas.microsoft.com/office/drawing/2010/main">
        <mc:Choice Requires="a14">
          <p:sp>
            <p:nvSpPr>
              <p:cNvPr id="35" name="CasellaDiTesto 34"/>
              <p:cNvSpPr txBox="1"/>
              <p:nvPr/>
            </p:nvSpPr>
            <p:spPr>
              <a:xfrm>
                <a:off x="423285" y="1327370"/>
                <a:ext cx="5105400" cy="1107996"/>
              </a:xfrm>
              <a:prstGeom prst="rect">
                <a:avLst/>
              </a:prstGeom>
              <a:noFill/>
            </p:spPr>
            <p:txBody>
              <a:bodyPr wrap="square" lIns="0" tIns="0" rIns="0" bIns="0" rtlCol="0">
                <a:spAutoFit/>
              </a:bodyPr>
              <a:lstStyle/>
              <a:p>
                <a:pPr>
                  <a:lnSpc>
                    <a:spcPct val="200000"/>
                  </a:lnSpc>
                </a:pPr>
                <a:r>
                  <a:rPr lang="it-IT" b="0" dirty="0"/>
                  <a:t>     </a:t>
                </a:r>
                <a14:m>
                  <m:oMath xmlns:m="http://schemas.openxmlformats.org/officeDocument/2006/math">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3</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𝛽</m:t>
                        </m:r>
                      </m:e>
                    </m:d>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1</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4</m:t>
                        </m:r>
                      </m:sub>
                    </m:sSub>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b="0" i="1" smtClean="0">
                        <a:latin typeface="Cambria Math" panose="02040503050406030204" pitchFamily="18" charset="0"/>
                      </a:rPr>
                      <m:t>  </m:t>
                    </m:r>
                  </m:oMath>
                </a14:m>
                <a:endParaRPr lang="it-IT" b="0" i="1" dirty="0">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i="1">
                              <a:latin typeface="Cambria Math" panose="02040503050406030204" pitchFamily="18" charset="0"/>
                            </a:rPr>
                            <m:t>3</m:t>
                          </m:r>
                        </m:sub>
                      </m:sSub>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1</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4</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𝛽</m:t>
                          </m:r>
                        </m:e>
                      </m:d>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oMath>
                  </m:oMathPara>
                </a14:m>
                <a:endParaRPr lang="it-IT" dirty="0"/>
              </a:p>
            </p:txBody>
          </p:sp>
        </mc:Choice>
        <mc:Fallback xmlns="">
          <p:sp>
            <p:nvSpPr>
              <p:cNvPr id="35" name="CasellaDiTesto 34"/>
              <p:cNvSpPr txBox="1">
                <a:spLocks noRot="1" noChangeAspect="1" noMove="1" noResize="1" noEditPoints="1" noAdjustHandles="1" noChangeArrowheads="1" noChangeShapeType="1" noTextEdit="1"/>
              </p:cNvSpPr>
              <p:nvPr/>
            </p:nvSpPr>
            <p:spPr>
              <a:xfrm>
                <a:off x="423285" y="1327370"/>
                <a:ext cx="5105400" cy="1107996"/>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338020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24</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compartimentale</a:t>
            </a:r>
            <a:r>
              <a:rPr lang="en-US" sz="3000" b="1" dirty="0">
                <a:solidFill>
                  <a:schemeClr val="tx2">
                    <a:lumMod val="75000"/>
                  </a:schemeClr>
                </a:solidFill>
              </a:rPr>
              <a:t> a 2 </a:t>
            </a:r>
            <a:r>
              <a:rPr lang="en-US" sz="3000" b="1" dirty="0" err="1">
                <a:solidFill>
                  <a:schemeClr val="tx2">
                    <a:lumMod val="75000"/>
                  </a:schemeClr>
                </a:solidFill>
              </a:rPr>
              <a:t>tessuti</a:t>
            </a:r>
            <a:endParaRPr lang="en-US" sz="3000" b="1" i="1" dirty="0">
              <a:solidFill>
                <a:schemeClr val="tx2">
                  <a:lumMod val="75000"/>
                </a:schemeClr>
              </a:solidFill>
            </a:endParaRPr>
          </a:p>
        </p:txBody>
      </p:sp>
      <mc:AlternateContent xmlns:mc="http://schemas.openxmlformats.org/markup-compatibility/2006" xmlns:a14="http://schemas.microsoft.com/office/drawing/2010/main">
        <mc:Choice Requires="a14">
          <p:sp>
            <p:nvSpPr>
              <p:cNvPr id="33" name="CasellaDiTesto 32"/>
              <p:cNvSpPr txBox="1"/>
              <p:nvPr/>
            </p:nvSpPr>
            <p:spPr>
              <a:xfrm>
                <a:off x="490817" y="1370070"/>
                <a:ext cx="9084983" cy="209288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Ora abbiamo 2 possibili soluzioni per gli esponenti </a:t>
                </a:r>
                <a14:m>
                  <m:oMath xmlns:m="http://schemas.openxmlformats.org/officeDocument/2006/math">
                    <m:sSub>
                      <m:sSubPr>
                        <m:ctrlPr>
                          <a:rPr lang="it-IT" sz="1600" i="1" smtClean="0">
                            <a:latin typeface="Cambria Math" panose="02040503050406030204" pitchFamily="18" charset="0"/>
                          </a:rPr>
                        </m:ctrlPr>
                      </m:sSubPr>
                      <m:e>
                        <m:r>
                          <a:rPr lang="it-IT" sz="1600" i="1" smtClean="0">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1 </m:t>
                        </m:r>
                      </m:sub>
                    </m:sSub>
                  </m:oMath>
                </a14:m>
                <a:r>
                  <a:rPr lang="it-IT" sz="1600" dirty="0"/>
                  <a:t>e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ea typeface="Cambria Math" panose="02040503050406030204" pitchFamily="18" charset="0"/>
                          </a:rPr>
                          <m:t>2</m:t>
                        </m:r>
                        <m:r>
                          <a:rPr lang="it-IT" sz="1600" i="1">
                            <a:latin typeface="Cambria Math" panose="02040503050406030204" pitchFamily="18" charset="0"/>
                          </a:rPr>
                          <m:t> </m:t>
                        </m:r>
                      </m:sub>
                    </m:sSub>
                  </m:oMath>
                </a14:m>
                <a:r>
                  <a:rPr lang="it-IT" sz="1600" dirty="0"/>
                  <a:t>che determinano </a:t>
                </a:r>
                <a:r>
                  <a:rPr lang="it-IT" sz="1600" b="1" dirty="0">
                    <a:solidFill>
                      <a:srgbClr val="002060"/>
                    </a:solidFill>
                  </a:rPr>
                  <a:t>due possibili soluzioni mono-esponenziali</a:t>
                </a:r>
                <a:r>
                  <a:rPr lang="it-IT" sz="1600" dirty="0"/>
                  <a:t> per il nostro sistema bi-compartimentale:</a:t>
                </a:r>
              </a:p>
              <a:p>
                <a:pPr algn="just">
                  <a:spcAft>
                    <a:spcPts val="1200"/>
                  </a:spcAft>
                </a:pPr>
                <a:endParaRPr lang="it-IT" sz="1600" dirty="0"/>
              </a:p>
              <a:p>
                <a:pPr algn="just">
                  <a:spcAft>
                    <a:spcPts val="1200"/>
                  </a:spcAft>
                </a:pPr>
                <a:endParaRPr lang="it-IT" sz="1600" dirty="0"/>
              </a:p>
              <a:p>
                <a:pPr algn="just">
                  <a:spcAft>
                    <a:spcPts val="1200"/>
                  </a:spcAft>
                </a:pPr>
                <a:endParaRPr lang="it-IT" sz="500" dirty="0"/>
              </a:p>
              <a:p>
                <a:pPr algn="just">
                  <a:spcAft>
                    <a:spcPts val="1200"/>
                  </a:spcAft>
                </a:pPr>
                <a:r>
                  <a:rPr lang="it-IT" sz="1600" dirty="0"/>
                  <a:t>Richiamiamo la soluzione intermedia che avevamo ricavato precedentemente:</a:t>
                </a:r>
              </a:p>
            </p:txBody>
          </p:sp>
        </mc:Choice>
        <mc:Fallback xmlns="">
          <p:sp>
            <p:nvSpPr>
              <p:cNvPr id="33" name="CasellaDiTesto 32"/>
              <p:cNvSpPr txBox="1">
                <a:spLocks noRot="1" noChangeAspect="1" noMove="1" noResize="1" noEditPoints="1" noAdjustHandles="1" noChangeArrowheads="1" noChangeShapeType="1" noTextEdit="1"/>
              </p:cNvSpPr>
              <p:nvPr/>
            </p:nvSpPr>
            <p:spPr>
              <a:xfrm>
                <a:off x="490817" y="1370070"/>
                <a:ext cx="9084983" cy="2092881"/>
              </a:xfrm>
              <a:prstGeom prst="rect">
                <a:avLst/>
              </a:prstGeom>
              <a:blipFill>
                <a:blip r:embed="rId5"/>
                <a:stretch>
                  <a:fillRect l="-403" t="-875" r="-336"/>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4" name="Rettangolo 33"/>
              <p:cNvSpPr/>
              <p:nvPr/>
            </p:nvSpPr>
            <p:spPr>
              <a:xfrm>
                <a:off x="2290489" y="2048557"/>
                <a:ext cx="1855957" cy="7037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it-IT" i="1" smtClean="0">
                              <a:latin typeface="Cambria Math" panose="02040503050406030204" pitchFamily="18" charset="0"/>
                            </a:rPr>
                          </m:ctrlPr>
                        </m:mPr>
                        <m:mr>
                          <m:e>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1</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i="1">
                                <a:latin typeface="Cambria Math" panose="02040503050406030204" pitchFamily="18" charset="0"/>
                              </a:rPr>
                              <m:t>=</m:t>
                            </m:r>
                            <m:sSup>
                              <m:sSupPr>
                                <m:ctrlPr>
                                  <a:rPr lang="it-IT" i="1">
                                    <a:latin typeface="Cambria Math" panose="02040503050406030204" pitchFamily="18" charset="0"/>
                                  </a:rPr>
                                </m:ctrlPr>
                              </m:sSupPr>
                              <m:e>
                                <m:sSub>
                                  <m:sSubPr>
                                    <m:ctrlPr>
                                      <a:rPr lang="it-IT"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1</m:t>
                                    </m:r>
                                  </m:sub>
                                </m:sSub>
                                <m:r>
                                  <a:rPr lang="it-IT" i="1">
                                    <a:latin typeface="Cambria Math" panose="02040503050406030204" pitchFamily="18" charset="0"/>
                                  </a:rPr>
                                  <m:t>𝑒</m:t>
                                </m:r>
                              </m:e>
                              <m:sup>
                                <m:r>
                                  <a:rPr lang="it-IT" i="1">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rPr>
                                      <m:t>1</m:t>
                                    </m:r>
                                  </m:sub>
                                </m:sSub>
                                <m:r>
                                  <a:rPr lang="it-IT" i="1">
                                    <a:latin typeface="Cambria Math" panose="02040503050406030204" pitchFamily="18" charset="0"/>
                                    <a:ea typeface="Cambria Math" panose="02040503050406030204" pitchFamily="18" charset="0"/>
                                  </a:rPr>
                                  <m:t>𝑡</m:t>
                                </m:r>
                              </m:sup>
                            </m:sSup>
                          </m:e>
                        </m:mr>
                        <m:mr>
                          <m:e>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i="1">
                                <a:latin typeface="Cambria Math" panose="02040503050406030204" pitchFamily="18" charset="0"/>
                              </a:rPr>
                              <m:t>=</m:t>
                            </m:r>
                            <m:sSup>
                              <m:sSupPr>
                                <m:ctrlPr>
                                  <a:rPr lang="it-IT" i="1">
                                    <a:latin typeface="Cambria Math" panose="02040503050406030204" pitchFamily="18" charset="0"/>
                                  </a:rPr>
                                </m:ctrlPr>
                              </m:sSupPr>
                              <m:e>
                                <m:sSub>
                                  <m:sSubPr>
                                    <m:ctrlPr>
                                      <a:rPr lang="it-IT" i="1">
                                        <a:latin typeface="Cambria Math" panose="02040503050406030204" pitchFamily="18" charset="0"/>
                                      </a:rPr>
                                    </m:ctrlPr>
                                  </m:sSubPr>
                                  <m:e>
                                    <m:r>
                                      <a:rPr lang="it-IT" b="0" i="1" smtClean="0">
                                        <a:latin typeface="Cambria Math" panose="02040503050406030204" pitchFamily="18" charset="0"/>
                                      </a:rPr>
                                      <m:t>𝐵</m:t>
                                    </m:r>
                                  </m:e>
                                  <m:sub>
                                    <m:r>
                                      <a:rPr lang="it-IT" i="1">
                                        <a:latin typeface="Cambria Math" panose="02040503050406030204" pitchFamily="18" charset="0"/>
                                      </a:rPr>
                                      <m:t>1</m:t>
                                    </m:r>
                                  </m:sub>
                                </m:sSub>
                                <m:r>
                                  <a:rPr lang="it-IT" i="1">
                                    <a:latin typeface="Cambria Math" panose="02040503050406030204" pitchFamily="18" charset="0"/>
                                  </a:rPr>
                                  <m:t>𝑒</m:t>
                                </m:r>
                              </m:e>
                              <m:sup>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i="1">
                                        <a:latin typeface="Cambria Math" panose="02040503050406030204" pitchFamily="18" charset="0"/>
                                      </a:rPr>
                                      <m:t>1</m:t>
                                    </m:r>
                                  </m:sub>
                                </m:sSub>
                                <m:r>
                                  <a:rPr lang="it-IT" i="1">
                                    <a:latin typeface="Cambria Math" panose="02040503050406030204" pitchFamily="18" charset="0"/>
                                    <a:ea typeface="Cambria Math" panose="02040503050406030204" pitchFamily="18" charset="0"/>
                                  </a:rPr>
                                  <m:t>𝑡</m:t>
                                </m:r>
                              </m:sup>
                            </m:sSup>
                          </m:e>
                        </m:mr>
                      </m:m>
                    </m:oMath>
                  </m:oMathPara>
                </a14:m>
                <a:endParaRPr lang="it-IT" dirty="0"/>
              </a:p>
            </p:txBody>
          </p:sp>
        </mc:Choice>
        <mc:Fallback xmlns="">
          <p:sp>
            <p:nvSpPr>
              <p:cNvPr id="34" name="Rettangolo 33"/>
              <p:cNvSpPr>
                <a:spLocks noRot="1" noChangeAspect="1" noMove="1" noResize="1" noEditPoints="1" noAdjustHandles="1" noChangeArrowheads="1" noChangeShapeType="1" noTextEdit="1"/>
              </p:cNvSpPr>
              <p:nvPr/>
            </p:nvSpPr>
            <p:spPr>
              <a:xfrm>
                <a:off x="2290489" y="2048557"/>
                <a:ext cx="1855957" cy="703719"/>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5" name="Rettangolo 34"/>
              <p:cNvSpPr/>
              <p:nvPr/>
            </p:nvSpPr>
            <p:spPr>
              <a:xfrm>
                <a:off x="4648200" y="2048556"/>
                <a:ext cx="1855957" cy="7037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it-IT" i="1" smtClean="0">
                              <a:latin typeface="Cambria Math" panose="02040503050406030204" pitchFamily="18" charset="0"/>
                            </a:rPr>
                          </m:ctrlPr>
                        </m:mPr>
                        <m:mr>
                          <m:e>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1</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i="1">
                                <a:latin typeface="Cambria Math" panose="02040503050406030204" pitchFamily="18" charset="0"/>
                              </a:rPr>
                              <m:t>=</m:t>
                            </m:r>
                            <m:sSup>
                              <m:sSupPr>
                                <m:ctrlPr>
                                  <a:rPr lang="it-IT" i="1">
                                    <a:latin typeface="Cambria Math" panose="02040503050406030204" pitchFamily="18" charset="0"/>
                                  </a:rPr>
                                </m:ctrlPr>
                              </m:sSupPr>
                              <m:e>
                                <m:sSub>
                                  <m:sSubPr>
                                    <m:ctrlPr>
                                      <a:rPr lang="it-IT" i="1" smtClean="0">
                                        <a:latin typeface="Cambria Math" panose="02040503050406030204" pitchFamily="18" charset="0"/>
                                      </a:rPr>
                                    </m:ctrlPr>
                                  </m:sSubPr>
                                  <m:e>
                                    <m:r>
                                      <a:rPr lang="it-IT" b="0" i="1" smtClean="0">
                                        <a:latin typeface="Cambria Math" panose="02040503050406030204" pitchFamily="18" charset="0"/>
                                      </a:rPr>
                                      <m:t>𝐹</m:t>
                                    </m:r>
                                  </m:e>
                                  <m:sub>
                                    <m:r>
                                      <a:rPr lang="it-IT" b="0" i="1" smtClean="0">
                                        <a:latin typeface="Cambria Math" panose="02040503050406030204" pitchFamily="18" charset="0"/>
                                      </a:rPr>
                                      <m:t>2</m:t>
                                    </m:r>
                                  </m:sub>
                                </m:sSub>
                                <m:r>
                                  <a:rPr lang="it-IT" i="1">
                                    <a:latin typeface="Cambria Math" panose="02040503050406030204" pitchFamily="18" charset="0"/>
                                  </a:rPr>
                                  <m:t>𝑒</m:t>
                                </m:r>
                              </m:e>
                              <m:sup>
                                <m:r>
                                  <a:rPr lang="it-IT" i="1">
                                    <a:latin typeface="Cambria Math" panose="02040503050406030204" pitchFamily="18" charset="0"/>
                                  </a:rPr>
                                  <m:t>−</m:t>
                                </m:r>
                                <m:sSub>
                                  <m:sSubPr>
                                    <m:ctrlPr>
                                      <a:rPr lang="it-IT" i="1" smtClean="0">
                                        <a:latin typeface="Cambria Math" panose="02040503050406030204" pitchFamily="18" charset="0"/>
                                      </a:rPr>
                                    </m:ctrlPr>
                                  </m:sSubPr>
                                  <m:e>
                                    <m:r>
                                      <a:rPr lang="it-IT" i="1" smtClean="0">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rPr>
                                      <m:t>2</m:t>
                                    </m:r>
                                  </m:sub>
                                </m:sSub>
                                <m:r>
                                  <a:rPr lang="it-IT" i="1">
                                    <a:latin typeface="Cambria Math" panose="02040503050406030204" pitchFamily="18" charset="0"/>
                                    <a:ea typeface="Cambria Math" panose="02040503050406030204" pitchFamily="18" charset="0"/>
                                  </a:rPr>
                                  <m:t>𝑡</m:t>
                                </m:r>
                              </m:sup>
                            </m:sSup>
                          </m:e>
                        </m:mr>
                        <m:mr>
                          <m:e>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i="1">
                                <a:latin typeface="Cambria Math" panose="02040503050406030204" pitchFamily="18" charset="0"/>
                              </a:rPr>
                              <m:t>=</m:t>
                            </m:r>
                            <m:sSup>
                              <m:sSupPr>
                                <m:ctrlPr>
                                  <a:rPr lang="it-IT" i="1">
                                    <a:latin typeface="Cambria Math" panose="02040503050406030204" pitchFamily="18" charset="0"/>
                                  </a:rPr>
                                </m:ctrlPr>
                              </m:sSupPr>
                              <m:e>
                                <m:sSub>
                                  <m:sSubPr>
                                    <m:ctrlPr>
                                      <a:rPr lang="it-IT" i="1">
                                        <a:latin typeface="Cambria Math" panose="02040503050406030204" pitchFamily="18" charset="0"/>
                                      </a:rPr>
                                    </m:ctrlPr>
                                  </m:sSubPr>
                                  <m:e>
                                    <m:r>
                                      <a:rPr lang="it-IT" b="0" i="1" smtClean="0">
                                        <a:latin typeface="Cambria Math" panose="02040503050406030204" pitchFamily="18" charset="0"/>
                                      </a:rPr>
                                      <m:t>𝐵</m:t>
                                    </m:r>
                                  </m:e>
                                  <m:sub>
                                    <m:r>
                                      <a:rPr lang="it-IT" b="0" i="1" smtClean="0">
                                        <a:latin typeface="Cambria Math" panose="02040503050406030204" pitchFamily="18" charset="0"/>
                                      </a:rPr>
                                      <m:t>2</m:t>
                                    </m:r>
                                  </m:sub>
                                </m:sSub>
                                <m:r>
                                  <a:rPr lang="it-IT" i="1">
                                    <a:latin typeface="Cambria Math" panose="02040503050406030204" pitchFamily="18" charset="0"/>
                                  </a:rPr>
                                  <m:t>𝑒</m:t>
                                </m:r>
                              </m:e>
                              <m:sup>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rPr>
                                      <m:t>2</m:t>
                                    </m:r>
                                  </m:sub>
                                </m:sSub>
                                <m:r>
                                  <a:rPr lang="it-IT" i="1">
                                    <a:latin typeface="Cambria Math" panose="02040503050406030204" pitchFamily="18" charset="0"/>
                                    <a:ea typeface="Cambria Math" panose="02040503050406030204" pitchFamily="18" charset="0"/>
                                  </a:rPr>
                                  <m:t>𝑡</m:t>
                                </m:r>
                              </m:sup>
                            </m:sSup>
                          </m:e>
                        </m:mr>
                      </m:m>
                    </m:oMath>
                  </m:oMathPara>
                </a14:m>
                <a:endParaRPr lang="it-IT" dirty="0"/>
              </a:p>
            </p:txBody>
          </p:sp>
        </mc:Choice>
        <mc:Fallback xmlns="">
          <p:sp>
            <p:nvSpPr>
              <p:cNvPr id="35" name="Rettangolo 34"/>
              <p:cNvSpPr>
                <a:spLocks noRot="1" noChangeAspect="1" noMove="1" noResize="1" noEditPoints="1" noAdjustHandles="1" noChangeArrowheads="1" noChangeShapeType="1" noTextEdit="1"/>
              </p:cNvSpPr>
              <p:nvPr/>
            </p:nvSpPr>
            <p:spPr>
              <a:xfrm>
                <a:off x="4648200" y="2048556"/>
                <a:ext cx="1855957" cy="703719"/>
              </a:xfrm>
              <a:prstGeom prst="rect">
                <a:avLst/>
              </a:prstGeom>
              <a:blipFill>
                <a:blip r:embed="rId7"/>
                <a:stretch>
                  <a:fillRect/>
                </a:stretch>
              </a:blipFill>
            </p:spPr>
            <p:txBody>
              <a:bodyPr/>
              <a:lstStyle/>
              <a:p>
                <a:r>
                  <a:rPr lang="it-IT">
                    <a:noFill/>
                  </a:rPr>
                  <a:t> </a:t>
                </a:r>
              </a:p>
            </p:txBody>
          </p:sp>
        </mc:Fallback>
      </mc:AlternateContent>
      <p:pic>
        <p:nvPicPr>
          <p:cNvPr id="37" name="Immagine 36"/>
          <p:cNvPicPr>
            <a:picLocks noChangeAspect="1"/>
          </p:cNvPicPr>
          <p:nvPr/>
        </p:nvPicPr>
        <p:blipFill rotWithShape="1">
          <a:blip r:embed="rId8"/>
          <a:srcRect r="56667"/>
          <a:stretch/>
        </p:blipFill>
        <p:spPr>
          <a:xfrm>
            <a:off x="5679202" y="3537911"/>
            <a:ext cx="2182643" cy="361132"/>
          </a:xfrm>
          <a:prstGeom prst="rect">
            <a:avLst/>
          </a:prstGeom>
        </p:spPr>
      </p:pic>
      <p:pic>
        <p:nvPicPr>
          <p:cNvPr id="38" name="Immagine 37"/>
          <p:cNvPicPr>
            <a:picLocks noChangeAspect="1"/>
          </p:cNvPicPr>
          <p:nvPr/>
        </p:nvPicPr>
        <p:blipFill rotWithShape="1">
          <a:blip r:embed="rId8"/>
          <a:srcRect l="56667"/>
          <a:stretch/>
        </p:blipFill>
        <p:spPr>
          <a:xfrm>
            <a:off x="5679201" y="3897990"/>
            <a:ext cx="2182643" cy="361132"/>
          </a:xfrm>
          <a:prstGeom prst="rect">
            <a:avLst/>
          </a:prstGeom>
        </p:spPr>
      </p:pic>
      <p:sp>
        <p:nvSpPr>
          <p:cNvPr id="39" name="Ovale 38"/>
          <p:cNvSpPr/>
          <p:nvPr/>
        </p:nvSpPr>
        <p:spPr>
          <a:xfrm>
            <a:off x="1557995" y="4055817"/>
            <a:ext cx="3560647" cy="70668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Parentesi graffa aperta 39"/>
          <p:cNvSpPr/>
          <p:nvPr/>
        </p:nvSpPr>
        <p:spPr>
          <a:xfrm>
            <a:off x="5302683" y="3456740"/>
            <a:ext cx="351498" cy="1588216"/>
          </a:xfrm>
          <a:prstGeom prst="leftBrace">
            <a:avLst>
              <a:gd name="adj1" fmla="val 55392"/>
              <a:gd name="adj2" fmla="val 60235"/>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41" name="Immagine 40"/>
          <p:cNvPicPr>
            <a:picLocks noChangeAspect="1"/>
          </p:cNvPicPr>
          <p:nvPr/>
        </p:nvPicPr>
        <p:blipFill rotWithShape="1">
          <a:blip r:embed="rId9"/>
          <a:srcRect l="60975"/>
          <a:stretch/>
        </p:blipFill>
        <p:spPr>
          <a:xfrm>
            <a:off x="5697130" y="4669422"/>
            <a:ext cx="1352650" cy="375534"/>
          </a:xfrm>
          <a:prstGeom prst="rect">
            <a:avLst/>
          </a:prstGeom>
        </p:spPr>
      </p:pic>
      <p:pic>
        <p:nvPicPr>
          <p:cNvPr id="42" name="Immagine 41"/>
          <p:cNvPicPr>
            <a:picLocks noChangeAspect="1"/>
          </p:cNvPicPr>
          <p:nvPr/>
        </p:nvPicPr>
        <p:blipFill rotWithShape="1">
          <a:blip r:embed="rId9"/>
          <a:srcRect r="57943"/>
          <a:stretch/>
        </p:blipFill>
        <p:spPr>
          <a:xfrm>
            <a:off x="5654181" y="4288422"/>
            <a:ext cx="1457761" cy="375534"/>
          </a:xfrm>
          <a:prstGeom prst="rect">
            <a:avLst/>
          </a:prstGeom>
        </p:spPr>
      </p:pic>
      <p:sp>
        <p:nvSpPr>
          <p:cNvPr id="43" name="CasellaDiTesto 42"/>
          <p:cNvSpPr txBox="1"/>
          <p:nvPr/>
        </p:nvSpPr>
        <p:spPr>
          <a:xfrm>
            <a:off x="8422402" y="3868769"/>
            <a:ext cx="1524000" cy="646331"/>
          </a:xfrm>
          <a:prstGeom prst="rect">
            <a:avLst/>
          </a:prstGeom>
          <a:noFill/>
        </p:spPr>
        <p:txBody>
          <a:bodyPr wrap="square" rtlCol="0">
            <a:spAutoFit/>
          </a:bodyPr>
          <a:lstStyle/>
          <a:p>
            <a:r>
              <a:rPr lang="it-IT" b="1" i="1" dirty="0">
                <a:solidFill>
                  <a:schemeClr val="tx2">
                    <a:lumMod val="75000"/>
                  </a:schemeClr>
                </a:solidFill>
                <a:effectLst>
                  <a:outerShdw blurRad="38100" dist="38100" dir="2700000" algn="tl">
                    <a:srgbClr val="000000">
                      <a:alpha val="43137"/>
                    </a:srgbClr>
                  </a:outerShdw>
                </a:effectLst>
              </a:rPr>
              <a:t>4 equazioni</a:t>
            </a:r>
          </a:p>
          <a:p>
            <a:r>
              <a:rPr lang="it-IT" b="1" i="1" dirty="0">
                <a:solidFill>
                  <a:schemeClr val="tx2">
                    <a:lumMod val="75000"/>
                  </a:schemeClr>
                </a:solidFill>
                <a:effectLst>
                  <a:outerShdw blurRad="38100" dist="38100" dir="2700000" algn="tl">
                    <a:srgbClr val="000000">
                      <a:alpha val="43137"/>
                    </a:srgbClr>
                  </a:outerShdw>
                </a:effectLst>
              </a:rPr>
              <a:t>4 incognite</a:t>
            </a:r>
          </a:p>
        </p:txBody>
      </p:sp>
      <p:sp>
        <p:nvSpPr>
          <p:cNvPr id="45" name="CasellaDiTesto 44"/>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mc:AlternateContent xmlns:mc="http://schemas.openxmlformats.org/markup-compatibility/2006" xmlns:a14="http://schemas.microsoft.com/office/drawing/2010/main">
        <mc:Choice Requires="a14">
          <p:sp>
            <p:nvSpPr>
              <p:cNvPr id="21" name="CasellaDiTesto 20"/>
              <p:cNvSpPr txBox="1"/>
              <p:nvPr/>
            </p:nvSpPr>
            <p:spPr>
              <a:xfrm>
                <a:off x="799942" y="3487778"/>
                <a:ext cx="5105400" cy="1107996"/>
              </a:xfrm>
              <a:prstGeom prst="rect">
                <a:avLst/>
              </a:prstGeom>
              <a:noFill/>
            </p:spPr>
            <p:txBody>
              <a:bodyPr wrap="square" lIns="0" tIns="0" rIns="0" bIns="0" rtlCol="0">
                <a:spAutoFit/>
              </a:bodyPr>
              <a:lstStyle/>
              <a:p>
                <a:pPr>
                  <a:lnSpc>
                    <a:spcPct val="200000"/>
                  </a:lnSpc>
                </a:pPr>
                <a:r>
                  <a:rPr lang="it-IT" b="0" dirty="0"/>
                  <a:t>     </a:t>
                </a:r>
                <a14:m>
                  <m:oMath xmlns:m="http://schemas.openxmlformats.org/officeDocument/2006/math">
                    <m:d>
                      <m:dPr>
                        <m:ctrlPr>
                          <a:rPr lang="it-IT" b="0" i="1" smtClean="0">
                            <a:latin typeface="Cambria Math" panose="02040503050406030204" pitchFamily="18" charset="0"/>
                          </a:rPr>
                        </m:ctrlPr>
                      </m:dPr>
                      <m:e>
                        <m:sSub>
                          <m:sSubPr>
                            <m:ctrlPr>
                              <a:rPr lang="it-IT" b="0" i="1" smtClean="0">
                                <a:latin typeface="Cambria Math" panose="02040503050406030204" pitchFamily="18" charset="0"/>
                              </a:rPr>
                            </m:ctrlPr>
                          </m:sSubPr>
                          <m:e>
                            <m:r>
                              <a:rPr lang="it-IT" b="0" i="1" smtClean="0">
                                <a:latin typeface="Cambria Math" panose="02040503050406030204" pitchFamily="18" charset="0"/>
                              </a:rPr>
                              <m:t>𝑘</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3</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𝛽</m:t>
                        </m:r>
                      </m:e>
                    </m:d>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1</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4</m:t>
                        </m:r>
                      </m:sub>
                    </m:sSub>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d>
                      <m:dPr>
                        <m:ctrlPr>
                          <a:rPr lang="it-IT" i="1">
                            <a:latin typeface="Cambria Math" panose="02040503050406030204" pitchFamily="18" charset="0"/>
                          </a:rPr>
                        </m:ctrlPr>
                      </m:dPr>
                      <m:e>
                        <m:r>
                          <a:rPr lang="it-IT" i="1">
                            <a:latin typeface="Cambria Math" panose="02040503050406030204" pitchFamily="18" charset="0"/>
                          </a:rPr>
                          <m:t>𝑡</m:t>
                        </m:r>
                      </m:e>
                    </m:d>
                    <m:r>
                      <a:rPr lang="it-IT" b="0" i="1" smtClean="0">
                        <a:latin typeface="Cambria Math" panose="02040503050406030204" pitchFamily="18" charset="0"/>
                      </a:rPr>
                      <m:t>  </m:t>
                    </m:r>
                  </m:oMath>
                </a14:m>
                <a:endParaRPr lang="it-IT" b="0" i="1" dirty="0">
                  <a:latin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i="1">
                              <a:latin typeface="Cambria Math" panose="02040503050406030204" pitchFamily="18" charset="0"/>
                            </a:rPr>
                            <m:t>3</m:t>
                          </m:r>
                        </m:sub>
                      </m:sSub>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i="1">
                              <a:latin typeface="Cambria Math" panose="02040503050406030204" pitchFamily="18" charset="0"/>
                            </a:rPr>
                            <m:t>1</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i="1">
                                  <a:latin typeface="Cambria Math" panose="02040503050406030204" pitchFamily="18" charset="0"/>
                                </a:rPr>
                                <m:t>𝑘</m:t>
                              </m:r>
                            </m:e>
                            <m:sub>
                              <m:r>
                                <a:rPr lang="it-IT" b="0" i="1" smtClean="0">
                                  <a:latin typeface="Cambria Math" panose="02040503050406030204" pitchFamily="18" charset="0"/>
                                </a:rPr>
                                <m:t>4</m:t>
                              </m:r>
                            </m:sub>
                          </m:sSub>
                          <m:r>
                            <a:rPr lang="it-IT" i="1">
                              <a:latin typeface="Cambria Math" panose="02040503050406030204" pitchFamily="18" charset="0"/>
                              <a:ea typeface="Cambria Math" panose="02040503050406030204" pitchFamily="18" charset="0"/>
                            </a:rPr>
                            <m:t>−</m:t>
                          </m:r>
                          <m:r>
                            <a:rPr lang="it-IT" i="1">
                              <a:latin typeface="Cambria Math" panose="02040503050406030204" pitchFamily="18" charset="0"/>
                              <a:ea typeface="Cambria Math" panose="02040503050406030204" pitchFamily="18" charset="0"/>
                            </a:rPr>
                            <m:t>𝛽</m:t>
                          </m:r>
                        </m:e>
                      </m:d>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2</m:t>
                          </m:r>
                        </m:sub>
                      </m:sSub>
                      <m:r>
                        <a:rPr lang="it-IT" i="1">
                          <a:latin typeface="Cambria Math" panose="02040503050406030204" pitchFamily="18" charset="0"/>
                        </a:rPr>
                        <m:t>(</m:t>
                      </m:r>
                      <m:r>
                        <a:rPr lang="it-IT" i="1">
                          <a:latin typeface="Cambria Math" panose="02040503050406030204" pitchFamily="18" charset="0"/>
                        </a:rPr>
                        <m:t>𝑡</m:t>
                      </m:r>
                      <m:r>
                        <a:rPr lang="it-IT" i="1">
                          <a:latin typeface="Cambria Math" panose="02040503050406030204" pitchFamily="18" charset="0"/>
                        </a:rPr>
                        <m:t>)</m:t>
                      </m:r>
                    </m:oMath>
                  </m:oMathPara>
                </a14:m>
                <a:endParaRPr lang="it-IT" dirty="0"/>
              </a:p>
            </p:txBody>
          </p:sp>
        </mc:Choice>
        <mc:Fallback xmlns="">
          <p:sp>
            <p:nvSpPr>
              <p:cNvPr id="21" name="CasellaDiTesto 20"/>
              <p:cNvSpPr txBox="1">
                <a:spLocks noRot="1" noChangeAspect="1" noMove="1" noResize="1" noEditPoints="1" noAdjustHandles="1" noChangeArrowheads="1" noChangeShapeType="1" noTextEdit="1"/>
              </p:cNvSpPr>
              <p:nvPr/>
            </p:nvSpPr>
            <p:spPr>
              <a:xfrm>
                <a:off x="799942" y="3487778"/>
                <a:ext cx="5105400" cy="1107996"/>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2527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25</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compartimentale</a:t>
            </a:r>
            <a:r>
              <a:rPr lang="en-US" sz="3000" b="1" dirty="0">
                <a:solidFill>
                  <a:schemeClr val="tx2">
                    <a:lumMod val="75000"/>
                  </a:schemeClr>
                </a:solidFill>
              </a:rPr>
              <a:t> a 2 </a:t>
            </a:r>
            <a:r>
              <a:rPr lang="en-US" sz="3000" b="1" dirty="0" err="1">
                <a:solidFill>
                  <a:schemeClr val="tx2">
                    <a:lumMod val="75000"/>
                  </a:schemeClr>
                </a:solidFill>
              </a:rPr>
              <a:t>tessuti</a:t>
            </a:r>
            <a:endParaRPr lang="en-US" sz="3000" b="1" i="1" dirty="0">
              <a:solidFill>
                <a:schemeClr val="tx2">
                  <a:lumMod val="75000"/>
                </a:schemeClr>
              </a:solidFill>
            </a:endParaRPr>
          </a:p>
        </p:txBody>
      </p:sp>
      <p:pic>
        <p:nvPicPr>
          <p:cNvPr id="20" name="Immagine 19"/>
          <p:cNvPicPr>
            <a:picLocks noChangeAspect="1"/>
          </p:cNvPicPr>
          <p:nvPr/>
        </p:nvPicPr>
        <p:blipFill rotWithShape="1">
          <a:blip r:embed="rId4"/>
          <a:srcRect r="56667"/>
          <a:stretch/>
        </p:blipFill>
        <p:spPr>
          <a:xfrm>
            <a:off x="1621474" y="2016593"/>
            <a:ext cx="2536301" cy="419647"/>
          </a:xfrm>
          <a:prstGeom prst="rect">
            <a:avLst/>
          </a:prstGeom>
        </p:spPr>
      </p:pic>
      <p:pic>
        <p:nvPicPr>
          <p:cNvPr id="21" name="Immagine 20"/>
          <p:cNvPicPr>
            <a:picLocks noChangeAspect="1"/>
          </p:cNvPicPr>
          <p:nvPr/>
        </p:nvPicPr>
        <p:blipFill rotWithShape="1">
          <a:blip r:embed="rId4"/>
          <a:srcRect l="56667"/>
          <a:stretch/>
        </p:blipFill>
        <p:spPr>
          <a:xfrm>
            <a:off x="1621473" y="2590253"/>
            <a:ext cx="2536301" cy="419647"/>
          </a:xfrm>
          <a:prstGeom prst="rect">
            <a:avLst/>
          </a:prstGeom>
        </p:spPr>
      </p:pic>
      <p:sp>
        <p:nvSpPr>
          <p:cNvPr id="22" name="Parentesi graffa aperta 21"/>
          <p:cNvSpPr/>
          <p:nvPr/>
        </p:nvSpPr>
        <p:spPr>
          <a:xfrm flipH="1">
            <a:off x="4663676" y="1966680"/>
            <a:ext cx="354186" cy="2202515"/>
          </a:xfrm>
          <a:prstGeom prst="leftBrace">
            <a:avLst>
              <a:gd name="adj1" fmla="val 5539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23" name="Immagine 22"/>
          <p:cNvPicPr>
            <a:picLocks noChangeAspect="1"/>
          </p:cNvPicPr>
          <p:nvPr/>
        </p:nvPicPr>
        <p:blipFill rotWithShape="1">
          <a:blip r:embed="rId5"/>
          <a:srcRect l="60975"/>
          <a:stretch/>
        </p:blipFill>
        <p:spPr>
          <a:xfrm>
            <a:off x="1639402" y="3677539"/>
            <a:ext cx="1571822" cy="436382"/>
          </a:xfrm>
          <a:prstGeom prst="rect">
            <a:avLst/>
          </a:prstGeom>
        </p:spPr>
      </p:pic>
      <p:pic>
        <p:nvPicPr>
          <p:cNvPr id="24" name="Immagine 23"/>
          <p:cNvPicPr>
            <a:picLocks noChangeAspect="1"/>
          </p:cNvPicPr>
          <p:nvPr/>
        </p:nvPicPr>
        <p:blipFill rotWithShape="1">
          <a:blip r:embed="rId5"/>
          <a:srcRect r="57943"/>
          <a:stretch/>
        </p:blipFill>
        <p:spPr>
          <a:xfrm>
            <a:off x="1596453" y="3183117"/>
            <a:ext cx="1693965" cy="436383"/>
          </a:xfrm>
          <a:prstGeom prst="rect">
            <a:avLst/>
          </a:prstGeom>
        </p:spPr>
      </p:pic>
      <p:pic>
        <p:nvPicPr>
          <p:cNvPr id="25" name="Immagine 24"/>
          <p:cNvPicPr>
            <a:picLocks noChangeAspect="1"/>
          </p:cNvPicPr>
          <p:nvPr/>
        </p:nvPicPr>
        <p:blipFill>
          <a:blip r:embed="rId6"/>
          <a:stretch>
            <a:fillRect/>
          </a:stretch>
        </p:blipFill>
        <p:spPr>
          <a:xfrm>
            <a:off x="5613400" y="1277704"/>
            <a:ext cx="2422897" cy="3766101"/>
          </a:xfrm>
          <a:prstGeom prst="rect">
            <a:avLst/>
          </a:prstGeom>
        </p:spPr>
      </p:pic>
      <p:sp>
        <p:nvSpPr>
          <p:cNvPr id="26" name="CasellaDiTesto 25"/>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3879455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26</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compartimentale</a:t>
            </a:r>
            <a:r>
              <a:rPr lang="en-US" sz="3000" b="1" dirty="0">
                <a:solidFill>
                  <a:schemeClr val="tx2">
                    <a:lumMod val="75000"/>
                  </a:schemeClr>
                </a:solidFill>
              </a:rPr>
              <a:t> a 2 </a:t>
            </a:r>
            <a:r>
              <a:rPr lang="en-US" sz="3000" b="1" dirty="0" err="1">
                <a:solidFill>
                  <a:schemeClr val="tx2">
                    <a:lumMod val="75000"/>
                  </a:schemeClr>
                </a:solidFill>
              </a:rPr>
              <a:t>tessuti</a:t>
            </a:r>
            <a:endParaRPr lang="en-US" sz="3000" b="1" i="1" dirty="0">
              <a:solidFill>
                <a:schemeClr val="tx2">
                  <a:lumMod val="75000"/>
                </a:schemeClr>
              </a:solidFill>
            </a:endParaRPr>
          </a:p>
        </p:txBody>
      </p:sp>
      <p:sp>
        <p:nvSpPr>
          <p:cNvPr id="16" name="CasellaDiTesto 15"/>
          <p:cNvSpPr txBox="1"/>
          <p:nvPr/>
        </p:nvSpPr>
        <p:spPr>
          <a:xfrm>
            <a:off x="696190" y="1370070"/>
            <a:ext cx="8651010" cy="58477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Ora abbiamo tutto quello che ci serve per ricomporre la soluzione completa del nostro sistema di equazioni differenziali iniziale:</a:t>
            </a:r>
          </a:p>
        </p:txBody>
      </p:sp>
      <mc:AlternateContent xmlns:mc="http://schemas.openxmlformats.org/markup-compatibility/2006" xmlns:a14="http://schemas.microsoft.com/office/drawing/2010/main">
        <mc:Choice Requires="a14">
          <p:sp>
            <p:nvSpPr>
              <p:cNvPr id="17" name="Rettangolo 16"/>
              <p:cNvSpPr/>
              <p:nvPr/>
            </p:nvSpPr>
            <p:spPr>
              <a:xfrm>
                <a:off x="1960760" y="2136033"/>
                <a:ext cx="3272114" cy="7716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it-IT" sz="2000" i="1" smtClean="0">
                              <a:latin typeface="Cambria Math" panose="02040503050406030204" pitchFamily="18" charset="0"/>
                            </a:rPr>
                          </m:ctrlPr>
                        </m:mPr>
                        <m:mr>
                          <m:e>
                            <m:sSub>
                              <m:sSubPr>
                                <m:ctrlPr>
                                  <a:rPr lang="it-IT" sz="2000" i="1">
                                    <a:latin typeface="Cambria Math" panose="02040503050406030204" pitchFamily="18" charset="0"/>
                                  </a:rPr>
                                </m:ctrlPr>
                              </m:sSubPr>
                              <m:e>
                                <m:r>
                                  <a:rPr lang="it-IT" sz="2000" i="1">
                                    <a:latin typeface="Cambria Math" panose="02040503050406030204" pitchFamily="18" charset="0"/>
                                  </a:rPr>
                                  <m:t>𝐶</m:t>
                                </m:r>
                              </m:e>
                              <m:sub>
                                <m:r>
                                  <a:rPr lang="it-IT" sz="2000" b="0" i="1" smtClean="0">
                                    <a:latin typeface="Cambria Math" panose="02040503050406030204" pitchFamily="18" charset="0"/>
                                  </a:rPr>
                                  <m:t>1</m:t>
                                </m:r>
                              </m:sub>
                            </m:sSub>
                            <m:d>
                              <m:dPr>
                                <m:ctrlPr>
                                  <a:rPr lang="it-IT" sz="2000" i="1">
                                    <a:latin typeface="Cambria Math" panose="02040503050406030204" pitchFamily="18" charset="0"/>
                                  </a:rPr>
                                </m:ctrlPr>
                              </m:dPr>
                              <m:e>
                                <m:r>
                                  <a:rPr lang="it-IT" sz="2000" i="1">
                                    <a:latin typeface="Cambria Math" panose="02040503050406030204" pitchFamily="18" charset="0"/>
                                  </a:rPr>
                                  <m:t>𝑡</m:t>
                                </m:r>
                              </m:e>
                            </m:d>
                            <m:r>
                              <a:rPr lang="it-IT" sz="2000" i="1">
                                <a:latin typeface="Cambria Math" panose="02040503050406030204" pitchFamily="18" charset="0"/>
                              </a:rPr>
                              <m:t>=</m:t>
                            </m:r>
                            <m:sSup>
                              <m:sSupPr>
                                <m:ctrlPr>
                                  <a:rPr lang="it-IT" sz="2000" i="1">
                                    <a:latin typeface="Cambria Math" panose="02040503050406030204" pitchFamily="18" charset="0"/>
                                  </a:rPr>
                                </m:ctrlPr>
                              </m:sSupPr>
                              <m:e>
                                <m:sSub>
                                  <m:sSubPr>
                                    <m:ctrlPr>
                                      <a:rPr lang="it-IT" sz="2000" i="1" smtClean="0">
                                        <a:latin typeface="Cambria Math" panose="02040503050406030204" pitchFamily="18" charset="0"/>
                                      </a:rPr>
                                    </m:ctrlPr>
                                  </m:sSubPr>
                                  <m:e>
                                    <m:r>
                                      <a:rPr lang="it-IT" sz="2000" b="0" i="1" smtClean="0">
                                        <a:latin typeface="Cambria Math" panose="02040503050406030204" pitchFamily="18" charset="0"/>
                                      </a:rPr>
                                      <m:t>𝐹</m:t>
                                    </m:r>
                                  </m:e>
                                  <m:sub>
                                    <m:r>
                                      <a:rPr lang="it-IT" sz="2000" b="0" i="1" smtClean="0">
                                        <a:latin typeface="Cambria Math" panose="02040503050406030204" pitchFamily="18" charset="0"/>
                                      </a:rPr>
                                      <m:t>1</m:t>
                                    </m:r>
                                  </m:sub>
                                </m:sSub>
                                <m:r>
                                  <a:rPr lang="it-IT" sz="2000" i="1">
                                    <a:latin typeface="Cambria Math" panose="02040503050406030204" pitchFamily="18" charset="0"/>
                                  </a:rPr>
                                  <m:t>𝑒</m:t>
                                </m:r>
                              </m:e>
                              <m:sup>
                                <m:r>
                                  <a:rPr lang="it-IT" sz="2000" i="1">
                                    <a:latin typeface="Cambria Math" panose="02040503050406030204" pitchFamily="18" charset="0"/>
                                  </a:rPr>
                                  <m:t>−</m:t>
                                </m:r>
                                <m:sSub>
                                  <m:sSubPr>
                                    <m:ctrlPr>
                                      <a:rPr lang="it-IT" sz="2000" i="1" smtClean="0">
                                        <a:latin typeface="Cambria Math" panose="02040503050406030204" pitchFamily="18" charset="0"/>
                                      </a:rPr>
                                    </m:ctrlPr>
                                  </m:sSubPr>
                                  <m:e>
                                    <m:r>
                                      <a:rPr lang="it-IT" sz="2000" i="1" smtClean="0">
                                        <a:latin typeface="Cambria Math" panose="02040503050406030204" pitchFamily="18" charset="0"/>
                                        <a:ea typeface="Cambria Math" panose="02040503050406030204" pitchFamily="18" charset="0"/>
                                      </a:rPr>
                                      <m:t>𝛽</m:t>
                                    </m:r>
                                  </m:e>
                                  <m:sub>
                                    <m:r>
                                      <a:rPr lang="it-IT" sz="2000" b="0" i="1" smtClean="0">
                                        <a:latin typeface="Cambria Math" panose="02040503050406030204" pitchFamily="18" charset="0"/>
                                      </a:rPr>
                                      <m:t>1</m:t>
                                    </m:r>
                                  </m:sub>
                                </m:sSub>
                                <m:r>
                                  <a:rPr lang="it-IT" sz="2000" i="1">
                                    <a:latin typeface="Cambria Math" panose="02040503050406030204" pitchFamily="18" charset="0"/>
                                    <a:ea typeface="Cambria Math" panose="02040503050406030204" pitchFamily="18" charset="0"/>
                                  </a:rPr>
                                  <m:t>𝑡</m:t>
                                </m:r>
                              </m:sup>
                            </m:sSup>
                            <m:r>
                              <a:rPr lang="it-IT" sz="2000" b="0" i="1" smtClean="0">
                                <a:latin typeface="Cambria Math" panose="02040503050406030204" pitchFamily="18" charset="0"/>
                                <a:ea typeface="Cambria Math" panose="02040503050406030204" pitchFamily="18" charset="0"/>
                              </a:rPr>
                              <m:t>+</m:t>
                            </m:r>
                            <m:sSup>
                              <m:sSupPr>
                                <m:ctrlPr>
                                  <a:rPr lang="it-IT" sz="2000" i="1">
                                    <a:latin typeface="Cambria Math" panose="02040503050406030204" pitchFamily="18" charset="0"/>
                                  </a:rPr>
                                </m:ctrlPr>
                              </m:sSupPr>
                              <m:e>
                                <m:sSub>
                                  <m:sSubPr>
                                    <m:ctrlPr>
                                      <a:rPr lang="it-IT" sz="2000" i="1">
                                        <a:latin typeface="Cambria Math" panose="02040503050406030204" pitchFamily="18" charset="0"/>
                                      </a:rPr>
                                    </m:ctrlPr>
                                  </m:sSubPr>
                                  <m:e>
                                    <m:r>
                                      <a:rPr lang="it-IT" sz="2000" i="1">
                                        <a:latin typeface="Cambria Math" panose="02040503050406030204" pitchFamily="18" charset="0"/>
                                      </a:rPr>
                                      <m:t>𝐹</m:t>
                                    </m:r>
                                  </m:e>
                                  <m:sub>
                                    <m:r>
                                      <a:rPr lang="it-IT" sz="2000" i="1">
                                        <a:latin typeface="Cambria Math" panose="02040503050406030204" pitchFamily="18" charset="0"/>
                                      </a:rPr>
                                      <m:t>2</m:t>
                                    </m:r>
                                  </m:sub>
                                </m:sSub>
                                <m:r>
                                  <a:rPr lang="it-IT" sz="2000" i="1">
                                    <a:latin typeface="Cambria Math" panose="02040503050406030204" pitchFamily="18" charset="0"/>
                                  </a:rPr>
                                  <m:t>𝑒</m:t>
                                </m:r>
                              </m:e>
                              <m:sup>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𝛽</m:t>
                                    </m:r>
                                  </m:e>
                                  <m:sub>
                                    <m:r>
                                      <a:rPr lang="it-IT" sz="2000" i="1">
                                        <a:latin typeface="Cambria Math" panose="02040503050406030204" pitchFamily="18" charset="0"/>
                                      </a:rPr>
                                      <m:t>2</m:t>
                                    </m:r>
                                  </m:sub>
                                </m:sSub>
                                <m:r>
                                  <a:rPr lang="it-IT" sz="2000" i="1">
                                    <a:latin typeface="Cambria Math" panose="02040503050406030204" pitchFamily="18" charset="0"/>
                                    <a:ea typeface="Cambria Math" panose="02040503050406030204" pitchFamily="18" charset="0"/>
                                  </a:rPr>
                                  <m:t>𝑡</m:t>
                                </m:r>
                              </m:sup>
                            </m:sSup>
                          </m:e>
                        </m:mr>
                        <m:mr>
                          <m:e>
                            <m:sSub>
                              <m:sSubPr>
                                <m:ctrlPr>
                                  <a:rPr lang="it-IT" sz="2000" i="1">
                                    <a:latin typeface="Cambria Math" panose="02040503050406030204" pitchFamily="18" charset="0"/>
                                  </a:rPr>
                                </m:ctrlPr>
                              </m:sSubPr>
                              <m:e>
                                <m:r>
                                  <a:rPr lang="it-IT" sz="2000" b="0" i="1" smtClean="0">
                                    <a:latin typeface="Cambria Math" panose="02040503050406030204" pitchFamily="18" charset="0"/>
                                  </a:rPr>
                                  <m:t> </m:t>
                                </m:r>
                                <m:r>
                                  <a:rPr lang="it-IT" sz="2000" i="1">
                                    <a:latin typeface="Cambria Math" panose="02040503050406030204" pitchFamily="18" charset="0"/>
                                  </a:rPr>
                                  <m:t>𝐶</m:t>
                                </m:r>
                              </m:e>
                              <m:sub>
                                <m:r>
                                  <a:rPr lang="it-IT" sz="2000" b="0" i="1" smtClean="0">
                                    <a:latin typeface="Cambria Math" panose="02040503050406030204" pitchFamily="18" charset="0"/>
                                  </a:rPr>
                                  <m:t>2</m:t>
                                </m:r>
                              </m:sub>
                            </m:sSub>
                            <m:d>
                              <m:dPr>
                                <m:ctrlPr>
                                  <a:rPr lang="it-IT" sz="2000" i="1">
                                    <a:latin typeface="Cambria Math" panose="02040503050406030204" pitchFamily="18" charset="0"/>
                                  </a:rPr>
                                </m:ctrlPr>
                              </m:dPr>
                              <m:e>
                                <m:r>
                                  <a:rPr lang="it-IT" sz="2000" i="1">
                                    <a:latin typeface="Cambria Math" panose="02040503050406030204" pitchFamily="18" charset="0"/>
                                  </a:rPr>
                                  <m:t>𝑡</m:t>
                                </m:r>
                              </m:e>
                            </m:d>
                            <m:r>
                              <a:rPr lang="it-IT" sz="2000" i="1">
                                <a:latin typeface="Cambria Math" panose="02040503050406030204" pitchFamily="18" charset="0"/>
                              </a:rPr>
                              <m:t>=</m:t>
                            </m:r>
                            <m:sSup>
                              <m:sSupPr>
                                <m:ctrlPr>
                                  <a:rPr lang="it-IT" sz="2000" i="1">
                                    <a:latin typeface="Cambria Math" panose="02040503050406030204" pitchFamily="18" charset="0"/>
                                  </a:rPr>
                                </m:ctrlPr>
                              </m:sSupPr>
                              <m:e>
                                <m:sSub>
                                  <m:sSubPr>
                                    <m:ctrlPr>
                                      <a:rPr lang="it-IT" sz="2000" i="1">
                                        <a:latin typeface="Cambria Math" panose="02040503050406030204" pitchFamily="18" charset="0"/>
                                      </a:rPr>
                                    </m:ctrlPr>
                                  </m:sSubPr>
                                  <m:e>
                                    <m:r>
                                      <a:rPr lang="it-IT" sz="2000" b="0" i="1" smtClean="0">
                                        <a:latin typeface="Cambria Math" panose="02040503050406030204" pitchFamily="18" charset="0"/>
                                      </a:rPr>
                                      <m:t>𝐵</m:t>
                                    </m:r>
                                  </m:e>
                                  <m:sub>
                                    <m:r>
                                      <a:rPr lang="it-IT" sz="2000" i="1">
                                        <a:latin typeface="Cambria Math" panose="02040503050406030204" pitchFamily="18" charset="0"/>
                                      </a:rPr>
                                      <m:t>1</m:t>
                                    </m:r>
                                  </m:sub>
                                </m:sSub>
                                <m:r>
                                  <a:rPr lang="it-IT" sz="2000" i="1">
                                    <a:latin typeface="Cambria Math" panose="02040503050406030204" pitchFamily="18" charset="0"/>
                                  </a:rPr>
                                  <m:t>𝑒</m:t>
                                </m:r>
                              </m:e>
                              <m:sup>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𝛽</m:t>
                                    </m:r>
                                  </m:e>
                                  <m:sub>
                                    <m:r>
                                      <a:rPr lang="it-IT" sz="2000" i="1">
                                        <a:latin typeface="Cambria Math" panose="02040503050406030204" pitchFamily="18" charset="0"/>
                                      </a:rPr>
                                      <m:t>1</m:t>
                                    </m:r>
                                  </m:sub>
                                </m:sSub>
                                <m:r>
                                  <a:rPr lang="it-IT" sz="2000" i="1">
                                    <a:latin typeface="Cambria Math" panose="02040503050406030204" pitchFamily="18" charset="0"/>
                                    <a:ea typeface="Cambria Math" panose="02040503050406030204" pitchFamily="18" charset="0"/>
                                  </a:rPr>
                                  <m:t>𝑡</m:t>
                                </m:r>
                              </m:sup>
                            </m:sSup>
                            <m:r>
                              <a:rPr lang="it-IT" sz="2000" b="0" i="1" smtClean="0">
                                <a:latin typeface="Cambria Math" panose="02040503050406030204" pitchFamily="18" charset="0"/>
                                <a:ea typeface="Cambria Math" panose="02040503050406030204" pitchFamily="18" charset="0"/>
                              </a:rPr>
                              <m:t>+</m:t>
                            </m:r>
                            <m:sSup>
                              <m:sSupPr>
                                <m:ctrlPr>
                                  <a:rPr lang="it-IT" sz="2000" i="1">
                                    <a:latin typeface="Cambria Math" panose="02040503050406030204" pitchFamily="18" charset="0"/>
                                  </a:rPr>
                                </m:ctrlPr>
                              </m:sSupPr>
                              <m:e>
                                <m:sSub>
                                  <m:sSubPr>
                                    <m:ctrlPr>
                                      <a:rPr lang="it-IT" sz="2000" i="1">
                                        <a:latin typeface="Cambria Math" panose="02040503050406030204" pitchFamily="18" charset="0"/>
                                      </a:rPr>
                                    </m:ctrlPr>
                                  </m:sSubPr>
                                  <m:e>
                                    <m:r>
                                      <a:rPr lang="it-IT" sz="2000" i="1">
                                        <a:latin typeface="Cambria Math" panose="02040503050406030204" pitchFamily="18" charset="0"/>
                                      </a:rPr>
                                      <m:t>𝐵</m:t>
                                    </m:r>
                                  </m:e>
                                  <m:sub>
                                    <m:r>
                                      <a:rPr lang="it-IT" sz="2000" i="1">
                                        <a:latin typeface="Cambria Math" panose="02040503050406030204" pitchFamily="18" charset="0"/>
                                      </a:rPr>
                                      <m:t>2</m:t>
                                    </m:r>
                                  </m:sub>
                                </m:sSub>
                                <m:r>
                                  <a:rPr lang="it-IT" sz="2000" i="1">
                                    <a:latin typeface="Cambria Math" panose="02040503050406030204" pitchFamily="18" charset="0"/>
                                  </a:rPr>
                                  <m:t>𝑒</m:t>
                                </m:r>
                              </m:e>
                              <m:sup>
                                <m:r>
                                  <a:rPr lang="it-IT" sz="2000" i="1">
                                    <a:latin typeface="Cambria Math" panose="02040503050406030204" pitchFamily="18" charset="0"/>
                                  </a:rPr>
                                  <m:t>−</m:t>
                                </m:r>
                                <m:sSub>
                                  <m:sSubPr>
                                    <m:ctrlPr>
                                      <a:rPr lang="it-IT" sz="2000" i="1">
                                        <a:latin typeface="Cambria Math" panose="02040503050406030204" pitchFamily="18" charset="0"/>
                                      </a:rPr>
                                    </m:ctrlPr>
                                  </m:sSubPr>
                                  <m:e>
                                    <m:r>
                                      <a:rPr lang="it-IT" sz="2000" i="1">
                                        <a:latin typeface="Cambria Math" panose="02040503050406030204" pitchFamily="18" charset="0"/>
                                        <a:ea typeface="Cambria Math" panose="02040503050406030204" pitchFamily="18" charset="0"/>
                                      </a:rPr>
                                      <m:t>𝛽</m:t>
                                    </m:r>
                                  </m:e>
                                  <m:sub>
                                    <m:r>
                                      <a:rPr lang="it-IT" sz="2000" i="1">
                                        <a:latin typeface="Cambria Math" panose="02040503050406030204" pitchFamily="18" charset="0"/>
                                      </a:rPr>
                                      <m:t>2</m:t>
                                    </m:r>
                                  </m:sub>
                                </m:sSub>
                                <m:r>
                                  <a:rPr lang="it-IT" sz="2000" i="1">
                                    <a:latin typeface="Cambria Math" panose="02040503050406030204" pitchFamily="18" charset="0"/>
                                    <a:ea typeface="Cambria Math" panose="02040503050406030204" pitchFamily="18" charset="0"/>
                                  </a:rPr>
                                  <m:t>𝑡</m:t>
                                </m:r>
                              </m:sup>
                            </m:sSup>
                          </m:e>
                        </m:mr>
                      </m:m>
                    </m:oMath>
                  </m:oMathPara>
                </a14:m>
                <a:endParaRPr lang="it-IT" sz="2000" dirty="0"/>
              </a:p>
            </p:txBody>
          </p:sp>
        </mc:Choice>
        <mc:Fallback xmlns="">
          <p:sp>
            <p:nvSpPr>
              <p:cNvPr id="17" name="Rettangolo 16"/>
              <p:cNvSpPr>
                <a:spLocks noRot="1" noChangeAspect="1" noMove="1" noResize="1" noEditPoints="1" noAdjustHandles="1" noChangeArrowheads="1" noChangeShapeType="1" noTextEdit="1"/>
              </p:cNvSpPr>
              <p:nvPr/>
            </p:nvSpPr>
            <p:spPr>
              <a:xfrm>
                <a:off x="1960760" y="2136033"/>
                <a:ext cx="3272114" cy="771686"/>
              </a:xfrm>
              <a:prstGeom prst="rect">
                <a:avLst/>
              </a:prstGeom>
              <a:blipFill>
                <a:blip r:embed="rId4"/>
                <a:stretch>
                  <a:fillRect/>
                </a:stretch>
              </a:blipFill>
            </p:spPr>
            <p:txBody>
              <a:bodyPr/>
              <a:lstStyle/>
              <a:p>
                <a:r>
                  <a:rPr lang="it-IT">
                    <a:noFill/>
                  </a:rPr>
                  <a:t> </a:t>
                </a:r>
              </a:p>
            </p:txBody>
          </p:sp>
        </mc:Fallback>
      </mc:AlternateContent>
      <p:pic>
        <p:nvPicPr>
          <p:cNvPr id="26" name="Immagine 25"/>
          <p:cNvPicPr>
            <a:picLocks noChangeAspect="1"/>
          </p:cNvPicPr>
          <p:nvPr/>
        </p:nvPicPr>
        <p:blipFill>
          <a:blip r:embed="rId5"/>
          <a:stretch>
            <a:fillRect/>
          </a:stretch>
        </p:blipFill>
        <p:spPr>
          <a:xfrm>
            <a:off x="7693552" y="2067997"/>
            <a:ext cx="1757223" cy="2731391"/>
          </a:xfrm>
          <a:prstGeom prst="rect">
            <a:avLst/>
          </a:prstGeom>
        </p:spPr>
      </p:pic>
      <p:cxnSp>
        <p:nvCxnSpPr>
          <p:cNvPr id="27" name="Connettore diritto 26"/>
          <p:cNvCxnSpPr/>
          <p:nvPr/>
        </p:nvCxnSpPr>
        <p:spPr>
          <a:xfrm>
            <a:off x="7289800" y="2113354"/>
            <a:ext cx="0" cy="2686034"/>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ttangolo 27"/>
          <p:cNvSpPr/>
          <p:nvPr/>
        </p:nvSpPr>
        <p:spPr>
          <a:xfrm>
            <a:off x="696189" y="3162300"/>
            <a:ext cx="5943600" cy="19050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 name="Rettangolo 1"/>
              <p:cNvSpPr/>
              <p:nvPr/>
            </p:nvSpPr>
            <p:spPr>
              <a:xfrm>
                <a:off x="820740" y="3412000"/>
                <a:ext cx="5694498" cy="6600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1" i="1" smtClean="0">
                              <a:latin typeface="Cambria Math" panose="02040503050406030204" pitchFamily="18" charset="0"/>
                            </a:rPr>
                          </m:ctrlPr>
                        </m:sSubPr>
                        <m:e>
                          <m:r>
                            <a:rPr lang="it-IT" b="1" i="1">
                              <a:latin typeface="Cambria Math" panose="02040503050406030204" pitchFamily="18" charset="0"/>
                            </a:rPr>
                            <m:t>𝑪</m:t>
                          </m:r>
                        </m:e>
                        <m:sub>
                          <m:r>
                            <a:rPr lang="it-IT" b="1" i="1">
                              <a:latin typeface="Cambria Math" panose="02040503050406030204" pitchFamily="18" charset="0"/>
                            </a:rPr>
                            <m:t>𝟏</m:t>
                          </m:r>
                        </m:sub>
                      </m:sSub>
                      <m:d>
                        <m:dPr>
                          <m:ctrlPr>
                            <a:rPr lang="it-IT" b="1" i="1">
                              <a:latin typeface="Cambria Math" panose="02040503050406030204" pitchFamily="18" charset="0"/>
                            </a:rPr>
                          </m:ctrlPr>
                        </m:dPr>
                        <m:e>
                          <m:r>
                            <a:rPr lang="it-IT" b="1" i="1">
                              <a:latin typeface="Cambria Math" panose="02040503050406030204" pitchFamily="18" charset="0"/>
                            </a:rPr>
                            <m:t>𝒕</m:t>
                          </m:r>
                        </m:e>
                      </m:d>
                      <m:r>
                        <a:rPr lang="it-IT" b="1" i="1">
                          <a:latin typeface="Cambria Math" panose="02040503050406030204" pitchFamily="18" charset="0"/>
                        </a:rPr>
                        <m:t>=</m:t>
                      </m:r>
                      <m:f>
                        <m:fPr>
                          <m:ctrlPr>
                            <a:rPr lang="it-IT" b="1" i="1" smtClean="0">
                              <a:latin typeface="Cambria Math" panose="02040503050406030204" pitchFamily="18" charset="0"/>
                            </a:rPr>
                          </m:ctrlPr>
                        </m:fPr>
                        <m:num>
                          <m:sSub>
                            <m:sSubPr>
                              <m:ctrlPr>
                                <a:rPr lang="it-IT" b="1" i="1" smtClean="0">
                                  <a:latin typeface="Cambria Math" panose="02040503050406030204" pitchFamily="18" charset="0"/>
                                </a:rPr>
                              </m:ctrlPr>
                            </m:sSubPr>
                            <m:e>
                              <m:r>
                                <a:rPr lang="it-IT" b="1" i="1" smtClean="0">
                                  <a:latin typeface="Cambria Math" panose="02040503050406030204" pitchFamily="18" charset="0"/>
                                </a:rPr>
                                <m:t>𝑲</m:t>
                              </m:r>
                            </m:e>
                            <m:sub>
                              <m:r>
                                <a:rPr lang="it-IT" b="1" i="1" smtClean="0">
                                  <a:latin typeface="Cambria Math" panose="02040503050406030204" pitchFamily="18" charset="0"/>
                                </a:rPr>
                                <m:t>𝟏</m:t>
                              </m:r>
                            </m:sub>
                          </m:sSub>
                        </m:num>
                        <m:den>
                          <m:sSub>
                            <m:sSubPr>
                              <m:ctrlPr>
                                <a:rPr lang="it-IT" b="1" i="1">
                                  <a:latin typeface="Cambria Math" panose="02040503050406030204" pitchFamily="18" charset="0"/>
                                </a:rPr>
                              </m:ctrlPr>
                            </m:sSubPr>
                            <m:e>
                              <m:r>
                                <a:rPr lang="it-IT" b="1" i="1" smtClean="0">
                                  <a:latin typeface="Cambria Math" panose="02040503050406030204" pitchFamily="18" charset="0"/>
                                </a:rPr>
                                <m:t>(</m:t>
                              </m:r>
                              <m:r>
                                <a:rPr lang="it-IT" b="1" i="1">
                                  <a:latin typeface="Cambria Math" panose="02040503050406030204" pitchFamily="18" charset="0"/>
                                  <a:ea typeface="Cambria Math" panose="02040503050406030204" pitchFamily="18" charset="0"/>
                                </a:rPr>
                                <m:t>𝜷</m:t>
                              </m:r>
                            </m:e>
                            <m:sub>
                              <m:r>
                                <a:rPr lang="it-IT" b="1" i="1" smtClean="0">
                                  <a:latin typeface="Cambria Math" panose="02040503050406030204" pitchFamily="18" charset="0"/>
                                </a:rPr>
                                <m:t>𝟐</m:t>
                              </m:r>
                            </m:sub>
                          </m:sSub>
                          <m:r>
                            <a:rPr lang="it-IT" b="1" i="1" smtClean="0">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ea typeface="Cambria Math" panose="02040503050406030204" pitchFamily="18" charset="0"/>
                                </a:rPr>
                                <m:t>𝜷</m:t>
                              </m:r>
                            </m:e>
                            <m:sub>
                              <m:r>
                                <a:rPr lang="it-IT" b="1" i="1">
                                  <a:latin typeface="Cambria Math" panose="02040503050406030204" pitchFamily="18" charset="0"/>
                                </a:rPr>
                                <m:t>𝟏</m:t>
                              </m:r>
                            </m:sub>
                          </m:sSub>
                          <m:r>
                            <a:rPr lang="it-IT" b="1" i="1" smtClean="0">
                              <a:latin typeface="Cambria Math" panose="02040503050406030204" pitchFamily="18" charset="0"/>
                            </a:rPr>
                            <m:t>)</m:t>
                          </m:r>
                        </m:den>
                      </m:f>
                      <m:d>
                        <m:dPr>
                          <m:begChr m:val="["/>
                          <m:endChr m:val="]"/>
                          <m:ctrlPr>
                            <a:rPr lang="it-IT" b="1" i="1" smtClean="0">
                              <a:latin typeface="Cambria Math" panose="02040503050406030204" pitchFamily="18" charset="0"/>
                            </a:rPr>
                          </m:ctrlPr>
                        </m:dPr>
                        <m:e>
                          <m:d>
                            <m:dPr>
                              <m:ctrlPr>
                                <a:rPr lang="it-IT" b="1" i="1">
                                  <a:latin typeface="Cambria Math" panose="02040503050406030204" pitchFamily="18" charset="0"/>
                                </a:rPr>
                              </m:ctrlPr>
                            </m:dPr>
                            <m:e>
                              <m:sSub>
                                <m:sSubPr>
                                  <m:ctrlPr>
                                    <a:rPr lang="it-IT" b="1" i="1">
                                      <a:latin typeface="Cambria Math" panose="02040503050406030204" pitchFamily="18" charset="0"/>
                                    </a:rPr>
                                  </m:ctrlPr>
                                </m:sSubPr>
                                <m:e>
                                  <m:r>
                                    <a:rPr lang="it-IT" b="1" i="1">
                                      <a:latin typeface="Cambria Math" panose="02040503050406030204" pitchFamily="18" charset="0"/>
                                    </a:rPr>
                                    <m:t>𝒌</m:t>
                                  </m:r>
                                </m:e>
                                <m:sub>
                                  <m:r>
                                    <a:rPr lang="it-IT" b="1" i="1">
                                      <a:latin typeface="Cambria Math" panose="02040503050406030204" pitchFamily="18" charset="0"/>
                                    </a:rPr>
                                    <m:t>𝟒</m:t>
                                  </m:r>
                                </m:sub>
                              </m:sSub>
                              <m:r>
                                <a:rPr lang="it-IT" b="1" i="1">
                                  <a:latin typeface="Cambria Math" panose="02040503050406030204" pitchFamily="18" charset="0"/>
                                  <a:ea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ea typeface="Cambria Math" panose="02040503050406030204" pitchFamily="18" charset="0"/>
                                    </a:rPr>
                                    <m:t>𝜷</m:t>
                                  </m:r>
                                </m:e>
                                <m:sub>
                                  <m:r>
                                    <a:rPr lang="it-IT" b="1" i="1">
                                      <a:latin typeface="Cambria Math" panose="02040503050406030204" pitchFamily="18" charset="0"/>
                                    </a:rPr>
                                    <m:t>𝟏</m:t>
                                  </m:r>
                                </m:sub>
                              </m:sSub>
                            </m:e>
                          </m:d>
                          <m:sSup>
                            <m:sSupPr>
                              <m:ctrlPr>
                                <a:rPr lang="it-IT" b="1" i="1">
                                  <a:latin typeface="Cambria Math" panose="02040503050406030204" pitchFamily="18" charset="0"/>
                                </a:rPr>
                              </m:ctrlPr>
                            </m:sSupPr>
                            <m:e>
                              <m:r>
                                <a:rPr lang="it-IT" b="1" i="1">
                                  <a:latin typeface="Cambria Math" panose="02040503050406030204" pitchFamily="18" charset="0"/>
                                </a:rPr>
                                <m:t>𝒆</m:t>
                              </m:r>
                            </m:e>
                            <m:sup>
                              <m:r>
                                <a:rPr lang="it-IT" b="1" i="1">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ea typeface="Cambria Math" panose="02040503050406030204" pitchFamily="18" charset="0"/>
                                    </a:rPr>
                                    <m:t>𝜷</m:t>
                                  </m:r>
                                </m:e>
                                <m:sub>
                                  <m:r>
                                    <a:rPr lang="it-IT" b="1" i="1">
                                      <a:latin typeface="Cambria Math" panose="02040503050406030204" pitchFamily="18" charset="0"/>
                                    </a:rPr>
                                    <m:t>𝟏</m:t>
                                  </m:r>
                                </m:sub>
                              </m:sSub>
                              <m:r>
                                <a:rPr lang="it-IT" b="1" i="1">
                                  <a:latin typeface="Cambria Math" panose="02040503050406030204" pitchFamily="18" charset="0"/>
                                  <a:ea typeface="Cambria Math" panose="02040503050406030204" pitchFamily="18" charset="0"/>
                                </a:rPr>
                                <m:t>𝒕</m:t>
                              </m:r>
                            </m:sup>
                          </m:sSup>
                          <m:r>
                            <a:rPr lang="it-IT" b="1" i="1" smtClean="0">
                              <a:latin typeface="Cambria Math" panose="02040503050406030204" pitchFamily="18" charset="0"/>
                              <a:ea typeface="Cambria Math" panose="02040503050406030204" pitchFamily="18" charset="0"/>
                            </a:rPr>
                            <m:t>+</m:t>
                          </m:r>
                          <m:d>
                            <m:dPr>
                              <m:ctrlPr>
                                <a:rPr lang="it-IT" b="1" i="1" smtClean="0">
                                  <a:latin typeface="Cambria Math" panose="02040503050406030204" pitchFamily="18" charset="0"/>
                                  <a:ea typeface="Cambria Math" panose="02040503050406030204" pitchFamily="18" charset="0"/>
                                </a:rPr>
                              </m:ctrlPr>
                            </m:dPr>
                            <m:e>
                              <m:sSub>
                                <m:sSubPr>
                                  <m:ctrlPr>
                                    <a:rPr lang="it-IT" b="1" i="1">
                                      <a:latin typeface="Cambria Math" panose="02040503050406030204" pitchFamily="18" charset="0"/>
                                    </a:rPr>
                                  </m:ctrlPr>
                                </m:sSubPr>
                                <m:e>
                                  <m:r>
                                    <a:rPr lang="it-IT" b="1" i="1">
                                      <a:latin typeface="Cambria Math" panose="02040503050406030204" pitchFamily="18" charset="0"/>
                                      <a:ea typeface="Cambria Math" panose="02040503050406030204" pitchFamily="18" charset="0"/>
                                    </a:rPr>
                                    <m:t>𝜷</m:t>
                                  </m:r>
                                </m:e>
                                <m:sub>
                                  <m:r>
                                    <a:rPr lang="it-IT" b="1" i="1" smtClean="0">
                                      <a:latin typeface="Cambria Math" panose="02040503050406030204" pitchFamily="18" charset="0"/>
                                    </a:rPr>
                                    <m:t>𝟐</m:t>
                                  </m:r>
                                </m:sub>
                              </m:sSub>
                              <m:r>
                                <a:rPr lang="it-IT" b="1" i="1" smtClean="0">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rPr>
                                    <m:t>𝒌</m:t>
                                  </m:r>
                                </m:e>
                                <m:sub>
                                  <m:r>
                                    <a:rPr lang="it-IT" b="1" i="1">
                                      <a:latin typeface="Cambria Math" panose="02040503050406030204" pitchFamily="18" charset="0"/>
                                    </a:rPr>
                                    <m:t>𝟒</m:t>
                                  </m:r>
                                </m:sub>
                              </m:sSub>
                            </m:e>
                          </m:d>
                          <m:sSup>
                            <m:sSupPr>
                              <m:ctrlPr>
                                <a:rPr lang="it-IT" b="1" i="1">
                                  <a:latin typeface="Cambria Math" panose="02040503050406030204" pitchFamily="18" charset="0"/>
                                </a:rPr>
                              </m:ctrlPr>
                            </m:sSupPr>
                            <m:e>
                              <m:r>
                                <a:rPr lang="it-IT" b="1" i="1">
                                  <a:latin typeface="Cambria Math" panose="02040503050406030204" pitchFamily="18" charset="0"/>
                                </a:rPr>
                                <m:t>𝒆</m:t>
                              </m:r>
                            </m:e>
                            <m:sup>
                              <m:r>
                                <a:rPr lang="it-IT" b="1" i="1">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ea typeface="Cambria Math" panose="02040503050406030204" pitchFamily="18" charset="0"/>
                                    </a:rPr>
                                    <m:t>𝜷</m:t>
                                  </m:r>
                                </m:e>
                                <m:sub>
                                  <m:r>
                                    <a:rPr lang="it-IT" b="1" i="1">
                                      <a:latin typeface="Cambria Math" panose="02040503050406030204" pitchFamily="18" charset="0"/>
                                    </a:rPr>
                                    <m:t>𝟐</m:t>
                                  </m:r>
                                </m:sub>
                              </m:sSub>
                              <m:r>
                                <a:rPr lang="it-IT" b="1" i="1">
                                  <a:latin typeface="Cambria Math" panose="02040503050406030204" pitchFamily="18" charset="0"/>
                                  <a:ea typeface="Cambria Math" panose="02040503050406030204" pitchFamily="18" charset="0"/>
                                </a:rPr>
                                <m:t>𝒕</m:t>
                              </m:r>
                            </m:sup>
                          </m:sSup>
                        </m:e>
                      </m:d>
                    </m:oMath>
                  </m:oMathPara>
                </a14:m>
                <a:endParaRPr lang="it-IT" b="1" dirty="0">
                  <a:ea typeface="Cambria Math" panose="02040503050406030204" pitchFamily="18" charset="0"/>
                </a:endParaRPr>
              </a:p>
            </p:txBody>
          </p:sp>
        </mc:Choice>
        <mc:Fallback xmlns="">
          <p:sp>
            <p:nvSpPr>
              <p:cNvPr id="2" name="Rettangolo 1"/>
              <p:cNvSpPr>
                <a:spLocks noRot="1" noChangeAspect="1" noMove="1" noResize="1" noEditPoints="1" noAdjustHandles="1" noChangeArrowheads="1" noChangeShapeType="1" noTextEdit="1"/>
              </p:cNvSpPr>
              <p:nvPr/>
            </p:nvSpPr>
            <p:spPr>
              <a:xfrm>
                <a:off x="820740" y="3412000"/>
                <a:ext cx="5694498" cy="660052"/>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Rettangolo 28"/>
              <p:cNvSpPr/>
              <p:nvPr/>
            </p:nvSpPr>
            <p:spPr>
              <a:xfrm>
                <a:off x="906354" y="4205871"/>
                <a:ext cx="3543048" cy="6674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b="1" i="1" smtClean="0">
                              <a:latin typeface="Cambria Math" panose="02040503050406030204" pitchFamily="18" charset="0"/>
                            </a:rPr>
                          </m:ctrlPr>
                        </m:sSubPr>
                        <m:e>
                          <m:r>
                            <a:rPr lang="it-IT" b="1" i="1">
                              <a:latin typeface="Cambria Math" panose="02040503050406030204" pitchFamily="18" charset="0"/>
                            </a:rPr>
                            <m:t>𝑪</m:t>
                          </m:r>
                        </m:e>
                        <m:sub>
                          <m:r>
                            <a:rPr lang="it-IT" b="1" i="1" smtClean="0">
                              <a:latin typeface="Cambria Math" panose="02040503050406030204" pitchFamily="18" charset="0"/>
                            </a:rPr>
                            <m:t>𝟐</m:t>
                          </m:r>
                        </m:sub>
                      </m:sSub>
                      <m:d>
                        <m:dPr>
                          <m:ctrlPr>
                            <a:rPr lang="it-IT" b="1" i="1">
                              <a:latin typeface="Cambria Math" panose="02040503050406030204" pitchFamily="18" charset="0"/>
                            </a:rPr>
                          </m:ctrlPr>
                        </m:dPr>
                        <m:e>
                          <m:r>
                            <a:rPr lang="it-IT" b="1" i="1">
                              <a:latin typeface="Cambria Math" panose="02040503050406030204" pitchFamily="18" charset="0"/>
                            </a:rPr>
                            <m:t>𝒕</m:t>
                          </m:r>
                        </m:e>
                      </m:d>
                      <m:r>
                        <a:rPr lang="it-IT" b="1" i="1">
                          <a:latin typeface="Cambria Math" panose="02040503050406030204" pitchFamily="18" charset="0"/>
                        </a:rPr>
                        <m:t>=</m:t>
                      </m:r>
                      <m:f>
                        <m:fPr>
                          <m:ctrlPr>
                            <a:rPr lang="it-IT" b="1" i="1" smtClean="0">
                              <a:latin typeface="Cambria Math" panose="02040503050406030204" pitchFamily="18" charset="0"/>
                            </a:rPr>
                          </m:ctrlPr>
                        </m:fPr>
                        <m:num>
                          <m:sSub>
                            <m:sSubPr>
                              <m:ctrlPr>
                                <a:rPr lang="it-IT" b="1" i="1" smtClean="0">
                                  <a:latin typeface="Cambria Math" panose="02040503050406030204" pitchFamily="18" charset="0"/>
                                </a:rPr>
                              </m:ctrlPr>
                            </m:sSubPr>
                            <m:e>
                              <m:r>
                                <a:rPr lang="it-IT" b="1" i="1" smtClean="0">
                                  <a:latin typeface="Cambria Math" panose="02040503050406030204" pitchFamily="18" charset="0"/>
                                </a:rPr>
                                <m:t>𝑲</m:t>
                              </m:r>
                            </m:e>
                            <m:sub>
                              <m:r>
                                <a:rPr lang="it-IT" b="1" i="1" smtClean="0">
                                  <a:latin typeface="Cambria Math" panose="02040503050406030204" pitchFamily="18" charset="0"/>
                                </a:rPr>
                                <m:t>𝟏</m:t>
                              </m:r>
                            </m:sub>
                          </m:sSub>
                          <m:sSub>
                            <m:sSubPr>
                              <m:ctrlPr>
                                <a:rPr lang="it-IT" b="1" i="1">
                                  <a:latin typeface="Cambria Math" panose="02040503050406030204" pitchFamily="18" charset="0"/>
                                </a:rPr>
                              </m:ctrlPr>
                            </m:sSubPr>
                            <m:e>
                              <m:r>
                                <a:rPr lang="it-IT" b="1" i="1">
                                  <a:latin typeface="Cambria Math" panose="02040503050406030204" pitchFamily="18" charset="0"/>
                                </a:rPr>
                                <m:t>𝒌</m:t>
                              </m:r>
                            </m:e>
                            <m:sub>
                              <m:r>
                                <a:rPr lang="it-IT" b="1" i="1" smtClean="0">
                                  <a:latin typeface="Cambria Math" panose="02040503050406030204" pitchFamily="18" charset="0"/>
                                </a:rPr>
                                <m:t>𝟑</m:t>
                              </m:r>
                            </m:sub>
                          </m:sSub>
                        </m:num>
                        <m:den>
                          <m:sSub>
                            <m:sSubPr>
                              <m:ctrlPr>
                                <a:rPr lang="it-IT" b="1" i="1">
                                  <a:latin typeface="Cambria Math" panose="02040503050406030204" pitchFamily="18" charset="0"/>
                                </a:rPr>
                              </m:ctrlPr>
                            </m:sSubPr>
                            <m:e>
                              <m:r>
                                <a:rPr lang="it-IT" b="1" i="1" smtClean="0">
                                  <a:latin typeface="Cambria Math" panose="02040503050406030204" pitchFamily="18" charset="0"/>
                                </a:rPr>
                                <m:t>(</m:t>
                              </m:r>
                              <m:r>
                                <a:rPr lang="it-IT" b="1" i="1">
                                  <a:latin typeface="Cambria Math" panose="02040503050406030204" pitchFamily="18" charset="0"/>
                                  <a:ea typeface="Cambria Math" panose="02040503050406030204" pitchFamily="18" charset="0"/>
                                </a:rPr>
                                <m:t>𝜷</m:t>
                              </m:r>
                            </m:e>
                            <m:sub>
                              <m:r>
                                <a:rPr lang="it-IT" b="1" i="1" smtClean="0">
                                  <a:latin typeface="Cambria Math" panose="02040503050406030204" pitchFamily="18" charset="0"/>
                                </a:rPr>
                                <m:t>𝟐</m:t>
                              </m:r>
                            </m:sub>
                          </m:sSub>
                          <m:r>
                            <a:rPr lang="it-IT" b="1" i="1" smtClean="0">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ea typeface="Cambria Math" panose="02040503050406030204" pitchFamily="18" charset="0"/>
                                </a:rPr>
                                <m:t>𝜷</m:t>
                              </m:r>
                            </m:e>
                            <m:sub>
                              <m:r>
                                <a:rPr lang="it-IT" b="1" i="1">
                                  <a:latin typeface="Cambria Math" panose="02040503050406030204" pitchFamily="18" charset="0"/>
                                </a:rPr>
                                <m:t>𝟏</m:t>
                              </m:r>
                            </m:sub>
                          </m:sSub>
                          <m:r>
                            <a:rPr lang="it-IT" b="1" i="1" smtClean="0">
                              <a:latin typeface="Cambria Math" panose="02040503050406030204" pitchFamily="18" charset="0"/>
                            </a:rPr>
                            <m:t>)</m:t>
                          </m:r>
                        </m:den>
                      </m:f>
                      <m:d>
                        <m:dPr>
                          <m:begChr m:val="["/>
                          <m:endChr m:val="]"/>
                          <m:ctrlPr>
                            <a:rPr lang="it-IT" b="1" i="1" smtClean="0">
                              <a:latin typeface="Cambria Math" panose="02040503050406030204" pitchFamily="18" charset="0"/>
                            </a:rPr>
                          </m:ctrlPr>
                        </m:dPr>
                        <m:e>
                          <m:sSup>
                            <m:sSupPr>
                              <m:ctrlPr>
                                <a:rPr lang="it-IT" b="1" i="1">
                                  <a:latin typeface="Cambria Math" panose="02040503050406030204" pitchFamily="18" charset="0"/>
                                </a:rPr>
                              </m:ctrlPr>
                            </m:sSupPr>
                            <m:e>
                              <m:r>
                                <a:rPr lang="it-IT" b="1" i="1">
                                  <a:latin typeface="Cambria Math" panose="02040503050406030204" pitchFamily="18" charset="0"/>
                                </a:rPr>
                                <m:t>𝒆</m:t>
                              </m:r>
                            </m:e>
                            <m:sup>
                              <m:r>
                                <a:rPr lang="it-IT" b="1" i="1">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ea typeface="Cambria Math" panose="02040503050406030204" pitchFamily="18" charset="0"/>
                                    </a:rPr>
                                    <m:t>𝜷</m:t>
                                  </m:r>
                                </m:e>
                                <m:sub>
                                  <m:r>
                                    <a:rPr lang="it-IT" b="1" i="1">
                                      <a:latin typeface="Cambria Math" panose="02040503050406030204" pitchFamily="18" charset="0"/>
                                    </a:rPr>
                                    <m:t>𝟏</m:t>
                                  </m:r>
                                </m:sub>
                              </m:sSub>
                              <m:r>
                                <a:rPr lang="it-IT" b="1" i="1">
                                  <a:latin typeface="Cambria Math" panose="02040503050406030204" pitchFamily="18" charset="0"/>
                                  <a:ea typeface="Cambria Math" panose="02040503050406030204" pitchFamily="18" charset="0"/>
                                </a:rPr>
                                <m:t>𝒕</m:t>
                              </m:r>
                            </m:sup>
                          </m:sSup>
                          <m:r>
                            <a:rPr lang="it-IT" b="1" i="1" smtClean="0">
                              <a:latin typeface="Cambria Math" panose="02040503050406030204" pitchFamily="18" charset="0"/>
                              <a:ea typeface="Cambria Math" panose="02040503050406030204" pitchFamily="18" charset="0"/>
                            </a:rPr>
                            <m:t>−</m:t>
                          </m:r>
                          <m:sSup>
                            <m:sSupPr>
                              <m:ctrlPr>
                                <a:rPr lang="it-IT" b="1" i="1">
                                  <a:latin typeface="Cambria Math" panose="02040503050406030204" pitchFamily="18" charset="0"/>
                                </a:rPr>
                              </m:ctrlPr>
                            </m:sSupPr>
                            <m:e>
                              <m:r>
                                <a:rPr lang="it-IT" b="1" i="1">
                                  <a:latin typeface="Cambria Math" panose="02040503050406030204" pitchFamily="18" charset="0"/>
                                </a:rPr>
                                <m:t>𝒆</m:t>
                              </m:r>
                            </m:e>
                            <m:sup>
                              <m:r>
                                <a:rPr lang="it-IT" b="1" i="1">
                                  <a:latin typeface="Cambria Math" panose="02040503050406030204" pitchFamily="18" charset="0"/>
                                </a:rPr>
                                <m:t>−</m:t>
                              </m:r>
                              <m:sSub>
                                <m:sSubPr>
                                  <m:ctrlPr>
                                    <a:rPr lang="it-IT" b="1" i="1">
                                      <a:latin typeface="Cambria Math" panose="02040503050406030204" pitchFamily="18" charset="0"/>
                                    </a:rPr>
                                  </m:ctrlPr>
                                </m:sSubPr>
                                <m:e>
                                  <m:r>
                                    <a:rPr lang="it-IT" b="1" i="1">
                                      <a:latin typeface="Cambria Math" panose="02040503050406030204" pitchFamily="18" charset="0"/>
                                      <a:ea typeface="Cambria Math" panose="02040503050406030204" pitchFamily="18" charset="0"/>
                                    </a:rPr>
                                    <m:t>𝜷</m:t>
                                  </m:r>
                                </m:e>
                                <m:sub>
                                  <m:r>
                                    <a:rPr lang="it-IT" b="1" i="1">
                                      <a:latin typeface="Cambria Math" panose="02040503050406030204" pitchFamily="18" charset="0"/>
                                    </a:rPr>
                                    <m:t>𝟐</m:t>
                                  </m:r>
                                </m:sub>
                              </m:sSub>
                              <m:r>
                                <a:rPr lang="it-IT" b="1" i="1">
                                  <a:latin typeface="Cambria Math" panose="02040503050406030204" pitchFamily="18" charset="0"/>
                                  <a:ea typeface="Cambria Math" panose="02040503050406030204" pitchFamily="18" charset="0"/>
                                </a:rPr>
                                <m:t>𝒕</m:t>
                              </m:r>
                            </m:sup>
                          </m:sSup>
                        </m:e>
                      </m:d>
                    </m:oMath>
                  </m:oMathPara>
                </a14:m>
                <a:endParaRPr lang="it-IT" b="1" dirty="0">
                  <a:ea typeface="Cambria Math" panose="02040503050406030204" pitchFamily="18" charset="0"/>
                </a:endParaRPr>
              </a:p>
            </p:txBody>
          </p:sp>
        </mc:Choice>
        <mc:Fallback xmlns="">
          <p:sp>
            <p:nvSpPr>
              <p:cNvPr id="29" name="Rettangolo 28"/>
              <p:cNvSpPr>
                <a:spLocks noRot="1" noChangeAspect="1" noMove="1" noResize="1" noEditPoints="1" noAdjustHandles="1" noChangeArrowheads="1" noChangeShapeType="1" noTextEdit="1"/>
              </p:cNvSpPr>
              <p:nvPr/>
            </p:nvSpPr>
            <p:spPr>
              <a:xfrm>
                <a:off x="906354" y="4205871"/>
                <a:ext cx="3543048" cy="667427"/>
              </a:xfrm>
              <a:prstGeom prst="rect">
                <a:avLst/>
              </a:prstGeom>
              <a:blipFill>
                <a:blip r:embed="rId7"/>
                <a:stretch>
                  <a:fillRect/>
                </a:stretch>
              </a:blipFill>
            </p:spPr>
            <p:txBody>
              <a:bodyPr/>
              <a:lstStyle/>
              <a:p>
                <a:r>
                  <a:rPr lang="it-IT">
                    <a:noFill/>
                  </a:rPr>
                  <a:t> </a:t>
                </a:r>
              </a:p>
            </p:txBody>
          </p:sp>
        </mc:Fallback>
      </mc:AlternateContent>
      <p:sp>
        <p:nvSpPr>
          <p:cNvPr id="30" name="CasellaDiTesto 29"/>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372402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27</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compartimentale</a:t>
            </a:r>
            <a:r>
              <a:rPr lang="en-US" sz="3000" b="1" dirty="0">
                <a:solidFill>
                  <a:schemeClr val="tx2">
                    <a:lumMod val="75000"/>
                  </a:schemeClr>
                </a:solidFill>
              </a:rPr>
              <a:t> a 2 </a:t>
            </a:r>
            <a:r>
              <a:rPr lang="en-US" sz="3000" b="1" dirty="0" err="1">
                <a:solidFill>
                  <a:schemeClr val="tx2">
                    <a:lumMod val="75000"/>
                  </a:schemeClr>
                </a:solidFill>
              </a:rPr>
              <a:t>tessuti</a:t>
            </a:r>
            <a:endParaRPr lang="en-US" sz="3000" b="1" i="1" dirty="0">
              <a:solidFill>
                <a:schemeClr val="tx2">
                  <a:lumMod val="75000"/>
                </a:schemeClr>
              </a:solidFill>
            </a:endParaRPr>
          </a:p>
        </p:txBody>
      </p:sp>
      <p:sp>
        <p:nvSpPr>
          <p:cNvPr id="16" name="CasellaDiTesto 15"/>
          <p:cNvSpPr txBox="1"/>
          <p:nvPr/>
        </p:nvSpPr>
        <p:spPr>
          <a:xfrm>
            <a:off x="696190" y="1370070"/>
            <a:ext cx="5298210" cy="1077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Nella maggior parte dei casi, l’attività tissutale misurata è data dalla sovrapposizione degli effetti dei due compartimenti, così che l’effettiva uscita di modello che dobbiamo trattare come risposta impulsiva è data da:</a:t>
            </a:r>
          </a:p>
        </p:txBody>
      </p:sp>
      <p:sp>
        <p:nvSpPr>
          <p:cNvPr id="28" name="Rettangolo 27"/>
          <p:cNvSpPr/>
          <p:nvPr/>
        </p:nvSpPr>
        <p:spPr>
          <a:xfrm>
            <a:off x="696188" y="4020354"/>
            <a:ext cx="8879612" cy="112314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 name="Rettangolo 1"/>
              <p:cNvSpPr/>
              <p:nvPr/>
            </p:nvSpPr>
            <p:spPr>
              <a:xfrm>
                <a:off x="3403600" y="2610310"/>
                <a:ext cx="5694498" cy="6600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a:latin typeface="Cambria Math" panose="02040503050406030204" pitchFamily="18" charset="0"/>
                            </a:rPr>
                            <m:t>𝐶</m:t>
                          </m:r>
                        </m:e>
                        <m:sub>
                          <m:r>
                            <a:rPr lang="it-IT" b="0" i="1">
                              <a:latin typeface="Cambria Math" panose="02040503050406030204" pitchFamily="18" charset="0"/>
                            </a:rPr>
                            <m:t>1</m:t>
                          </m:r>
                        </m:sub>
                      </m:sSub>
                      <m:d>
                        <m:dPr>
                          <m:ctrlPr>
                            <a:rPr lang="it-IT" i="1">
                              <a:latin typeface="Cambria Math" panose="02040503050406030204" pitchFamily="18" charset="0"/>
                            </a:rPr>
                          </m:ctrlPr>
                        </m:dPr>
                        <m:e>
                          <m:r>
                            <a:rPr lang="it-IT" b="0" i="1">
                              <a:latin typeface="Cambria Math" panose="02040503050406030204" pitchFamily="18" charset="0"/>
                            </a:rPr>
                            <m:t>𝑡</m:t>
                          </m:r>
                        </m:e>
                      </m:d>
                      <m:r>
                        <a:rPr lang="it-IT" b="0" i="1">
                          <a:latin typeface="Cambria Math" panose="02040503050406030204" pitchFamily="18" charset="0"/>
                        </a:rPr>
                        <m:t>=</m:t>
                      </m:r>
                      <m:f>
                        <m:fPr>
                          <m:ctrlPr>
                            <a:rPr lang="it-IT" i="1" smtClean="0">
                              <a:latin typeface="Cambria Math" panose="02040503050406030204" pitchFamily="18" charset="0"/>
                            </a:rPr>
                          </m:ctrlPr>
                        </m:fPr>
                        <m:num>
                          <m:sSub>
                            <m:sSubPr>
                              <m:ctrlPr>
                                <a:rPr lang="it-IT" i="1" smtClean="0">
                                  <a:latin typeface="Cambria Math" panose="02040503050406030204" pitchFamily="18" charset="0"/>
                                </a:rPr>
                              </m:ctrlPr>
                            </m:sSubPr>
                            <m:e>
                              <m:r>
                                <a:rPr lang="it-IT" b="0" i="1" smtClean="0">
                                  <a:latin typeface="Cambria Math" panose="02040503050406030204" pitchFamily="18" charset="0"/>
                                </a:rPr>
                                <m:t>𝐾</m:t>
                              </m:r>
                            </m:e>
                            <m:sub>
                              <m:r>
                                <a:rPr lang="it-IT" b="0" i="1" smtClean="0">
                                  <a:latin typeface="Cambria Math" panose="02040503050406030204" pitchFamily="18" charset="0"/>
                                </a:rPr>
                                <m:t>1</m:t>
                              </m:r>
                            </m:sub>
                          </m:sSub>
                        </m:num>
                        <m:den>
                          <m:sSub>
                            <m:sSubPr>
                              <m:ctrlPr>
                                <a:rPr lang="it-IT" i="1">
                                  <a:latin typeface="Cambria Math" panose="02040503050406030204" pitchFamily="18" charset="0"/>
                                </a:rPr>
                              </m:ctrlPr>
                            </m:sSubPr>
                            <m:e>
                              <m:r>
                                <a:rPr lang="it-IT" b="0" i="1" smtClean="0">
                                  <a:latin typeface="Cambria Math" panose="02040503050406030204" pitchFamily="18" charset="0"/>
                                </a:rPr>
                                <m:t>(</m:t>
                              </m:r>
                              <m:r>
                                <a:rPr lang="it-IT" b="0"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b="0" i="1">
                                  <a:latin typeface="Cambria Math" panose="02040503050406030204" pitchFamily="18" charset="0"/>
                                  <a:ea typeface="Cambria Math" panose="02040503050406030204" pitchFamily="18" charset="0"/>
                                </a:rPr>
                                <m:t>𝛽</m:t>
                              </m:r>
                            </m:e>
                            <m:sub>
                              <m:r>
                                <a:rPr lang="it-IT" b="0" i="1">
                                  <a:latin typeface="Cambria Math" panose="02040503050406030204" pitchFamily="18" charset="0"/>
                                </a:rPr>
                                <m:t>1</m:t>
                              </m:r>
                            </m:sub>
                          </m:sSub>
                          <m:r>
                            <a:rPr lang="it-IT" b="0" i="1" smtClean="0">
                              <a:latin typeface="Cambria Math" panose="02040503050406030204" pitchFamily="18" charset="0"/>
                            </a:rPr>
                            <m:t>)</m:t>
                          </m:r>
                        </m:den>
                      </m:f>
                      <m:d>
                        <m:dPr>
                          <m:begChr m:val="["/>
                          <m:endChr m:val="]"/>
                          <m:ctrlPr>
                            <a:rPr lang="it-IT" i="1" smtClean="0">
                              <a:latin typeface="Cambria Math" panose="02040503050406030204" pitchFamily="18" charset="0"/>
                            </a:rPr>
                          </m:ctrlPr>
                        </m:dPr>
                        <m:e>
                          <m:d>
                            <m:dPr>
                              <m:ctrlPr>
                                <a:rPr lang="it-IT" i="1">
                                  <a:latin typeface="Cambria Math" panose="02040503050406030204" pitchFamily="18" charset="0"/>
                                </a:rPr>
                              </m:ctrlPr>
                            </m:dPr>
                            <m:e>
                              <m:sSub>
                                <m:sSubPr>
                                  <m:ctrlPr>
                                    <a:rPr lang="it-IT" i="1">
                                      <a:latin typeface="Cambria Math" panose="02040503050406030204" pitchFamily="18" charset="0"/>
                                    </a:rPr>
                                  </m:ctrlPr>
                                </m:sSubPr>
                                <m:e>
                                  <m:r>
                                    <a:rPr lang="it-IT" b="0" i="1">
                                      <a:latin typeface="Cambria Math" panose="02040503050406030204" pitchFamily="18" charset="0"/>
                                    </a:rPr>
                                    <m:t>𝑘</m:t>
                                  </m:r>
                                </m:e>
                                <m:sub>
                                  <m:r>
                                    <a:rPr lang="it-IT" b="0" i="1">
                                      <a:latin typeface="Cambria Math" panose="02040503050406030204" pitchFamily="18" charset="0"/>
                                    </a:rPr>
                                    <m:t>4</m:t>
                                  </m:r>
                                </m:sub>
                              </m:sSub>
                              <m:r>
                                <a:rPr lang="it-IT" b="0" i="1">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rPr>
                                  </m:ctrlPr>
                                </m:sSubPr>
                                <m:e>
                                  <m:r>
                                    <a:rPr lang="it-IT" b="0" i="1">
                                      <a:latin typeface="Cambria Math" panose="02040503050406030204" pitchFamily="18" charset="0"/>
                                      <a:ea typeface="Cambria Math" panose="02040503050406030204" pitchFamily="18" charset="0"/>
                                    </a:rPr>
                                    <m:t>𝛽</m:t>
                                  </m:r>
                                </m:e>
                                <m:sub>
                                  <m:r>
                                    <a:rPr lang="it-IT" b="0" i="1">
                                      <a:latin typeface="Cambria Math" panose="02040503050406030204" pitchFamily="18" charset="0"/>
                                    </a:rPr>
                                    <m:t>1</m:t>
                                  </m:r>
                                </m:sub>
                              </m:sSub>
                            </m:e>
                          </m:d>
                          <m:sSup>
                            <m:sSupPr>
                              <m:ctrlPr>
                                <a:rPr lang="it-IT" i="1">
                                  <a:latin typeface="Cambria Math" panose="02040503050406030204" pitchFamily="18" charset="0"/>
                                </a:rPr>
                              </m:ctrlPr>
                            </m:sSupPr>
                            <m:e>
                              <m:r>
                                <a:rPr lang="it-IT" b="0" i="1">
                                  <a:latin typeface="Cambria Math" panose="02040503050406030204" pitchFamily="18" charset="0"/>
                                </a:rPr>
                                <m:t>𝑒</m:t>
                              </m:r>
                            </m:e>
                            <m:sup>
                              <m:r>
                                <a:rPr lang="it-IT" b="0" i="1">
                                  <a:latin typeface="Cambria Math" panose="02040503050406030204" pitchFamily="18" charset="0"/>
                                </a:rPr>
                                <m:t>−</m:t>
                              </m:r>
                              <m:sSub>
                                <m:sSubPr>
                                  <m:ctrlPr>
                                    <a:rPr lang="it-IT" i="1">
                                      <a:latin typeface="Cambria Math" panose="02040503050406030204" pitchFamily="18" charset="0"/>
                                    </a:rPr>
                                  </m:ctrlPr>
                                </m:sSubPr>
                                <m:e>
                                  <m:r>
                                    <a:rPr lang="it-IT" b="0" i="1">
                                      <a:latin typeface="Cambria Math" panose="02040503050406030204" pitchFamily="18" charset="0"/>
                                      <a:ea typeface="Cambria Math" panose="02040503050406030204" pitchFamily="18" charset="0"/>
                                    </a:rPr>
                                    <m:t>𝛽</m:t>
                                  </m:r>
                                </m:e>
                                <m:sub>
                                  <m:r>
                                    <a:rPr lang="it-IT" b="0" i="1">
                                      <a:latin typeface="Cambria Math" panose="02040503050406030204" pitchFamily="18" charset="0"/>
                                    </a:rPr>
                                    <m:t>1</m:t>
                                  </m:r>
                                </m:sub>
                              </m:sSub>
                              <m:r>
                                <a:rPr lang="it-IT" b="0" i="1">
                                  <a:latin typeface="Cambria Math" panose="02040503050406030204" pitchFamily="18" charset="0"/>
                                  <a:ea typeface="Cambria Math" panose="02040503050406030204" pitchFamily="18" charset="0"/>
                                </a:rPr>
                                <m:t>𝑡</m:t>
                              </m:r>
                            </m:sup>
                          </m:sSup>
                          <m:r>
                            <a:rPr lang="it-IT" b="0" i="1" smtClean="0">
                              <a:latin typeface="Cambria Math" panose="02040503050406030204" pitchFamily="18" charset="0"/>
                              <a:ea typeface="Cambria Math" panose="02040503050406030204" pitchFamily="18" charset="0"/>
                            </a:rPr>
                            <m:t>+</m:t>
                          </m:r>
                          <m:d>
                            <m:dPr>
                              <m:ctrlPr>
                                <a:rPr lang="it-IT" i="1" smtClean="0">
                                  <a:latin typeface="Cambria Math" panose="02040503050406030204" pitchFamily="18" charset="0"/>
                                  <a:ea typeface="Cambria Math" panose="02040503050406030204" pitchFamily="18" charset="0"/>
                                </a:rPr>
                              </m:ctrlPr>
                            </m:dPr>
                            <m:e>
                              <m:sSub>
                                <m:sSubPr>
                                  <m:ctrlPr>
                                    <a:rPr lang="it-IT" i="1">
                                      <a:latin typeface="Cambria Math" panose="02040503050406030204" pitchFamily="18" charset="0"/>
                                    </a:rPr>
                                  </m:ctrlPr>
                                </m:sSubPr>
                                <m:e>
                                  <m:r>
                                    <a:rPr lang="it-IT" b="0"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b="0" i="1">
                                      <a:latin typeface="Cambria Math" panose="02040503050406030204" pitchFamily="18" charset="0"/>
                                    </a:rPr>
                                    <m:t>𝑘</m:t>
                                  </m:r>
                                </m:e>
                                <m:sub>
                                  <m:r>
                                    <a:rPr lang="it-IT" b="0" i="1">
                                      <a:latin typeface="Cambria Math" panose="02040503050406030204" pitchFamily="18" charset="0"/>
                                    </a:rPr>
                                    <m:t>4</m:t>
                                  </m:r>
                                </m:sub>
                              </m:sSub>
                            </m:e>
                          </m:d>
                          <m:sSup>
                            <m:sSupPr>
                              <m:ctrlPr>
                                <a:rPr lang="it-IT" i="1">
                                  <a:latin typeface="Cambria Math" panose="02040503050406030204" pitchFamily="18" charset="0"/>
                                </a:rPr>
                              </m:ctrlPr>
                            </m:sSupPr>
                            <m:e>
                              <m:r>
                                <a:rPr lang="it-IT" b="0" i="1">
                                  <a:latin typeface="Cambria Math" panose="02040503050406030204" pitchFamily="18" charset="0"/>
                                </a:rPr>
                                <m:t>𝑒</m:t>
                              </m:r>
                            </m:e>
                            <m:sup>
                              <m:r>
                                <a:rPr lang="it-IT" b="0" i="1">
                                  <a:latin typeface="Cambria Math" panose="02040503050406030204" pitchFamily="18" charset="0"/>
                                </a:rPr>
                                <m:t>−</m:t>
                              </m:r>
                              <m:sSub>
                                <m:sSubPr>
                                  <m:ctrlPr>
                                    <a:rPr lang="it-IT" i="1">
                                      <a:latin typeface="Cambria Math" panose="02040503050406030204" pitchFamily="18" charset="0"/>
                                    </a:rPr>
                                  </m:ctrlPr>
                                </m:sSubPr>
                                <m:e>
                                  <m:r>
                                    <a:rPr lang="it-IT" b="0" i="1">
                                      <a:latin typeface="Cambria Math" panose="02040503050406030204" pitchFamily="18" charset="0"/>
                                      <a:ea typeface="Cambria Math" panose="02040503050406030204" pitchFamily="18" charset="0"/>
                                    </a:rPr>
                                    <m:t>𝛽</m:t>
                                  </m:r>
                                </m:e>
                                <m:sub>
                                  <m:r>
                                    <a:rPr lang="it-IT" b="0" i="1">
                                      <a:latin typeface="Cambria Math" panose="02040503050406030204" pitchFamily="18" charset="0"/>
                                    </a:rPr>
                                    <m:t>2</m:t>
                                  </m:r>
                                </m:sub>
                              </m:sSub>
                              <m:r>
                                <a:rPr lang="it-IT" b="0" i="1">
                                  <a:latin typeface="Cambria Math" panose="02040503050406030204" pitchFamily="18" charset="0"/>
                                  <a:ea typeface="Cambria Math" panose="02040503050406030204" pitchFamily="18" charset="0"/>
                                </a:rPr>
                                <m:t>𝑡</m:t>
                              </m:r>
                            </m:sup>
                          </m:sSup>
                        </m:e>
                      </m:d>
                    </m:oMath>
                  </m:oMathPara>
                </a14:m>
                <a:endParaRPr lang="it-IT" dirty="0">
                  <a:ea typeface="Cambria Math" panose="02040503050406030204" pitchFamily="18" charset="0"/>
                </a:endParaRPr>
              </a:p>
            </p:txBody>
          </p:sp>
        </mc:Choice>
        <mc:Fallback xmlns="">
          <p:sp>
            <p:nvSpPr>
              <p:cNvPr id="2" name="Rettangolo 1"/>
              <p:cNvSpPr>
                <a:spLocks noRot="1" noChangeAspect="1" noMove="1" noResize="1" noEditPoints="1" noAdjustHandles="1" noChangeArrowheads="1" noChangeShapeType="1" noTextEdit="1"/>
              </p:cNvSpPr>
              <p:nvPr/>
            </p:nvSpPr>
            <p:spPr>
              <a:xfrm>
                <a:off x="3403600" y="2610310"/>
                <a:ext cx="5694498" cy="660052"/>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Rettangolo 28"/>
              <p:cNvSpPr/>
              <p:nvPr/>
            </p:nvSpPr>
            <p:spPr>
              <a:xfrm>
                <a:off x="3556000" y="3180673"/>
                <a:ext cx="3543048" cy="66742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0" i="1">
                              <a:latin typeface="Cambria Math" panose="02040503050406030204" pitchFamily="18" charset="0"/>
                            </a:rPr>
                            <m:t>𝐶</m:t>
                          </m:r>
                        </m:e>
                        <m:sub>
                          <m:r>
                            <a:rPr lang="it-IT" b="0" i="1" smtClean="0">
                              <a:latin typeface="Cambria Math" panose="02040503050406030204" pitchFamily="18" charset="0"/>
                            </a:rPr>
                            <m:t>2</m:t>
                          </m:r>
                        </m:sub>
                      </m:sSub>
                      <m:d>
                        <m:dPr>
                          <m:ctrlPr>
                            <a:rPr lang="it-IT" i="1">
                              <a:latin typeface="Cambria Math" panose="02040503050406030204" pitchFamily="18" charset="0"/>
                            </a:rPr>
                          </m:ctrlPr>
                        </m:dPr>
                        <m:e>
                          <m:r>
                            <a:rPr lang="it-IT" b="0" i="1">
                              <a:latin typeface="Cambria Math" panose="02040503050406030204" pitchFamily="18" charset="0"/>
                            </a:rPr>
                            <m:t>𝑡</m:t>
                          </m:r>
                        </m:e>
                      </m:d>
                      <m:r>
                        <a:rPr lang="it-IT" b="0" i="1">
                          <a:latin typeface="Cambria Math" panose="02040503050406030204" pitchFamily="18" charset="0"/>
                        </a:rPr>
                        <m:t>=</m:t>
                      </m:r>
                      <m:f>
                        <m:fPr>
                          <m:ctrlPr>
                            <a:rPr lang="it-IT" i="1" smtClean="0">
                              <a:latin typeface="Cambria Math" panose="02040503050406030204" pitchFamily="18" charset="0"/>
                            </a:rPr>
                          </m:ctrlPr>
                        </m:fPr>
                        <m:num>
                          <m:sSub>
                            <m:sSubPr>
                              <m:ctrlPr>
                                <a:rPr lang="it-IT" i="1" smtClean="0">
                                  <a:latin typeface="Cambria Math" panose="02040503050406030204" pitchFamily="18" charset="0"/>
                                </a:rPr>
                              </m:ctrlPr>
                            </m:sSubPr>
                            <m:e>
                              <m:r>
                                <a:rPr lang="it-IT" b="0" i="1" smtClean="0">
                                  <a:latin typeface="Cambria Math" panose="02040503050406030204" pitchFamily="18" charset="0"/>
                                </a:rPr>
                                <m:t>𝐾</m:t>
                              </m:r>
                            </m:e>
                            <m:sub>
                              <m:r>
                                <a:rPr lang="it-IT" b="0" i="1" smtClean="0">
                                  <a:latin typeface="Cambria Math" panose="02040503050406030204" pitchFamily="18" charset="0"/>
                                </a:rPr>
                                <m:t>1</m:t>
                              </m:r>
                            </m:sub>
                          </m:sSub>
                          <m:sSub>
                            <m:sSubPr>
                              <m:ctrlPr>
                                <a:rPr lang="it-IT" i="1">
                                  <a:latin typeface="Cambria Math" panose="02040503050406030204" pitchFamily="18" charset="0"/>
                                </a:rPr>
                              </m:ctrlPr>
                            </m:sSubPr>
                            <m:e>
                              <m:r>
                                <a:rPr lang="it-IT" b="0" i="1">
                                  <a:latin typeface="Cambria Math" panose="02040503050406030204" pitchFamily="18" charset="0"/>
                                </a:rPr>
                                <m:t>𝑘</m:t>
                              </m:r>
                            </m:e>
                            <m:sub>
                              <m:r>
                                <a:rPr lang="it-IT" b="0" i="1" smtClean="0">
                                  <a:latin typeface="Cambria Math" panose="02040503050406030204" pitchFamily="18" charset="0"/>
                                </a:rPr>
                                <m:t>3</m:t>
                              </m:r>
                            </m:sub>
                          </m:sSub>
                        </m:num>
                        <m:den>
                          <m:sSub>
                            <m:sSubPr>
                              <m:ctrlPr>
                                <a:rPr lang="it-IT" i="1">
                                  <a:latin typeface="Cambria Math" panose="02040503050406030204" pitchFamily="18" charset="0"/>
                                </a:rPr>
                              </m:ctrlPr>
                            </m:sSubPr>
                            <m:e>
                              <m:r>
                                <a:rPr lang="it-IT" b="0" i="1" smtClean="0">
                                  <a:latin typeface="Cambria Math" panose="02040503050406030204" pitchFamily="18" charset="0"/>
                                </a:rPr>
                                <m:t>(</m:t>
                              </m:r>
                              <m:r>
                                <a:rPr lang="it-IT" b="0" i="1">
                                  <a:latin typeface="Cambria Math" panose="02040503050406030204" pitchFamily="18" charset="0"/>
                                  <a:ea typeface="Cambria Math" panose="02040503050406030204" pitchFamily="18" charset="0"/>
                                </a:rPr>
                                <m:t>𝛽</m:t>
                              </m:r>
                            </m:e>
                            <m:sub>
                              <m:r>
                                <a:rPr lang="it-IT" b="0" i="1" smtClean="0">
                                  <a:latin typeface="Cambria Math" panose="02040503050406030204" pitchFamily="18" charset="0"/>
                                </a:rPr>
                                <m:t>2</m:t>
                              </m:r>
                            </m:sub>
                          </m:sSub>
                          <m:r>
                            <a:rPr lang="it-IT" b="0" i="1" smtClean="0">
                              <a:latin typeface="Cambria Math" panose="02040503050406030204" pitchFamily="18" charset="0"/>
                            </a:rPr>
                            <m:t>−</m:t>
                          </m:r>
                          <m:sSub>
                            <m:sSubPr>
                              <m:ctrlPr>
                                <a:rPr lang="it-IT" i="1">
                                  <a:latin typeface="Cambria Math" panose="02040503050406030204" pitchFamily="18" charset="0"/>
                                </a:rPr>
                              </m:ctrlPr>
                            </m:sSubPr>
                            <m:e>
                              <m:r>
                                <a:rPr lang="it-IT" b="0" i="1">
                                  <a:latin typeface="Cambria Math" panose="02040503050406030204" pitchFamily="18" charset="0"/>
                                  <a:ea typeface="Cambria Math" panose="02040503050406030204" pitchFamily="18" charset="0"/>
                                </a:rPr>
                                <m:t>𝛽</m:t>
                              </m:r>
                            </m:e>
                            <m:sub>
                              <m:r>
                                <a:rPr lang="it-IT" b="0" i="1">
                                  <a:latin typeface="Cambria Math" panose="02040503050406030204" pitchFamily="18" charset="0"/>
                                </a:rPr>
                                <m:t>1</m:t>
                              </m:r>
                            </m:sub>
                          </m:sSub>
                          <m:r>
                            <a:rPr lang="it-IT" b="0" i="1" smtClean="0">
                              <a:latin typeface="Cambria Math" panose="02040503050406030204" pitchFamily="18" charset="0"/>
                            </a:rPr>
                            <m:t>)</m:t>
                          </m:r>
                        </m:den>
                      </m:f>
                      <m:d>
                        <m:dPr>
                          <m:begChr m:val="["/>
                          <m:endChr m:val="]"/>
                          <m:ctrlPr>
                            <a:rPr lang="it-IT" i="1" smtClean="0">
                              <a:latin typeface="Cambria Math" panose="02040503050406030204" pitchFamily="18" charset="0"/>
                            </a:rPr>
                          </m:ctrlPr>
                        </m:dPr>
                        <m:e>
                          <m:sSup>
                            <m:sSupPr>
                              <m:ctrlPr>
                                <a:rPr lang="it-IT" i="1">
                                  <a:latin typeface="Cambria Math" panose="02040503050406030204" pitchFamily="18" charset="0"/>
                                </a:rPr>
                              </m:ctrlPr>
                            </m:sSupPr>
                            <m:e>
                              <m:r>
                                <a:rPr lang="it-IT" b="0" i="1">
                                  <a:latin typeface="Cambria Math" panose="02040503050406030204" pitchFamily="18" charset="0"/>
                                </a:rPr>
                                <m:t>𝑒</m:t>
                              </m:r>
                            </m:e>
                            <m:sup>
                              <m:r>
                                <a:rPr lang="it-IT" b="0" i="1">
                                  <a:latin typeface="Cambria Math" panose="02040503050406030204" pitchFamily="18" charset="0"/>
                                </a:rPr>
                                <m:t>−</m:t>
                              </m:r>
                              <m:sSub>
                                <m:sSubPr>
                                  <m:ctrlPr>
                                    <a:rPr lang="it-IT" i="1">
                                      <a:latin typeface="Cambria Math" panose="02040503050406030204" pitchFamily="18" charset="0"/>
                                    </a:rPr>
                                  </m:ctrlPr>
                                </m:sSubPr>
                                <m:e>
                                  <m:r>
                                    <a:rPr lang="it-IT" b="0" i="1">
                                      <a:latin typeface="Cambria Math" panose="02040503050406030204" pitchFamily="18" charset="0"/>
                                      <a:ea typeface="Cambria Math" panose="02040503050406030204" pitchFamily="18" charset="0"/>
                                    </a:rPr>
                                    <m:t>𝛽</m:t>
                                  </m:r>
                                </m:e>
                                <m:sub>
                                  <m:r>
                                    <a:rPr lang="it-IT" b="0" i="1">
                                      <a:latin typeface="Cambria Math" panose="02040503050406030204" pitchFamily="18" charset="0"/>
                                    </a:rPr>
                                    <m:t>1</m:t>
                                  </m:r>
                                </m:sub>
                              </m:sSub>
                              <m:r>
                                <a:rPr lang="it-IT" b="0" i="1">
                                  <a:latin typeface="Cambria Math" panose="02040503050406030204" pitchFamily="18" charset="0"/>
                                  <a:ea typeface="Cambria Math" panose="02040503050406030204" pitchFamily="18" charset="0"/>
                                </a:rPr>
                                <m:t>𝑡</m:t>
                              </m:r>
                            </m:sup>
                          </m:sSup>
                          <m:r>
                            <a:rPr lang="it-IT" b="0" i="1" smtClean="0">
                              <a:latin typeface="Cambria Math" panose="02040503050406030204" pitchFamily="18" charset="0"/>
                              <a:ea typeface="Cambria Math" panose="02040503050406030204" pitchFamily="18" charset="0"/>
                            </a:rPr>
                            <m:t>−</m:t>
                          </m:r>
                          <m:sSup>
                            <m:sSupPr>
                              <m:ctrlPr>
                                <a:rPr lang="it-IT" i="1">
                                  <a:latin typeface="Cambria Math" panose="02040503050406030204" pitchFamily="18" charset="0"/>
                                </a:rPr>
                              </m:ctrlPr>
                            </m:sSupPr>
                            <m:e>
                              <m:r>
                                <a:rPr lang="it-IT" b="0" i="1">
                                  <a:latin typeface="Cambria Math" panose="02040503050406030204" pitchFamily="18" charset="0"/>
                                </a:rPr>
                                <m:t>𝑒</m:t>
                              </m:r>
                            </m:e>
                            <m:sup>
                              <m:r>
                                <a:rPr lang="it-IT" b="0" i="1">
                                  <a:latin typeface="Cambria Math" panose="02040503050406030204" pitchFamily="18" charset="0"/>
                                </a:rPr>
                                <m:t>−</m:t>
                              </m:r>
                              <m:sSub>
                                <m:sSubPr>
                                  <m:ctrlPr>
                                    <a:rPr lang="it-IT" i="1">
                                      <a:latin typeface="Cambria Math" panose="02040503050406030204" pitchFamily="18" charset="0"/>
                                    </a:rPr>
                                  </m:ctrlPr>
                                </m:sSubPr>
                                <m:e>
                                  <m:r>
                                    <a:rPr lang="it-IT" b="0" i="1">
                                      <a:latin typeface="Cambria Math" panose="02040503050406030204" pitchFamily="18" charset="0"/>
                                      <a:ea typeface="Cambria Math" panose="02040503050406030204" pitchFamily="18" charset="0"/>
                                    </a:rPr>
                                    <m:t>𝛽</m:t>
                                  </m:r>
                                </m:e>
                                <m:sub>
                                  <m:r>
                                    <a:rPr lang="it-IT" b="0" i="1">
                                      <a:latin typeface="Cambria Math" panose="02040503050406030204" pitchFamily="18" charset="0"/>
                                    </a:rPr>
                                    <m:t>2</m:t>
                                  </m:r>
                                </m:sub>
                              </m:sSub>
                              <m:r>
                                <a:rPr lang="it-IT" b="0" i="1">
                                  <a:latin typeface="Cambria Math" panose="02040503050406030204" pitchFamily="18" charset="0"/>
                                  <a:ea typeface="Cambria Math" panose="02040503050406030204" pitchFamily="18" charset="0"/>
                                </a:rPr>
                                <m:t>𝑡</m:t>
                              </m:r>
                            </m:sup>
                          </m:sSup>
                        </m:e>
                      </m:d>
                    </m:oMath>
                  </m:oMathPara>
                </a14:m>
                <a:endParaRPr lang="it-IT" dirty="0">
                  <a:ea typeface="Cambria Math" panose="02040503050406030204" pitchFamily="18" charset="0"/>
                </a:endParaRPr>
              </a:p>
            </p:txBody>
          </p:sp>
        </mc:Choice>
        <mc:Fallback xmlns="">
          <p:sp>
            <p:nvSpPr>
              <p:cNvPr id="29" name="Rettangolo 28"/>
              <p:cNvSpPr>
                <a:spLocks noRot="1" noChangeAspect="1" noMove="1" noResize="1" noEditPoints="1" noAdjustHandles="1" noChangeArrowheads="1" noChangeShapeType="1" noTextEdit="1"/>
              </p:cNvSpPr>
              <p:nvPr/>
            </p:nvSpPr>
            <p:spPr>
              <a:xfrm>
                <a:off x="3556000" y="3180673"/>
                <a:ext cx="3543048" cy="667427"/>
              </a:xfrm>
              <a:prstGeom prst="rect">
                <a:avLst/>
              </a:prstGeom>
              <a:blipFill>
                <a:blip r:embed="rId5"/>
                <a:stretch>
                  <a:fillRect/>
                </a:stretch>
              </a:blipFill>
            </p:spPr>
            <p:txBody>
              <a:bodyPr/>
              <a:lstStyle/>
              <a:p>
                <a:r>
                  <a:rPr lang="it-IT">
                    <a:noFill/>
                  </a:rPr>
                  <a:t> </a:t>
                </a:r>
              </a:p>
            </p:txBody>
          </p:sp>
        </mc:Fallback>
      </mc:AlternateContent>
      <p:sp>
        <p:nvSpPr>
          <p:cNvPr id="3" name="Rettangolo 2"/>
          <p:cNvSpPr/>
          <p:nvPr/>
        </p:nvSpPr>
        <p:spPr>
          <a:xfrm>
            <a:off x="7213600" y="1251352"/>
            <a:ext cx="2209800" cy="1195936"/>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8" name="Immagine 17"/>
          <p:cNvPicPr>
            <a:picLocks noChangeAspect="1"/>
          </p:cNvPicPr>
          <p:nvPr/>
        </p:nvPicPr>
        <p:blipFill rotWithShape="1">
          <a:blip r:embed="rId6">
            <a:clrChange>
              <a:clrFrom>
                <a:srgbClr val="FFFFFF"/>
              </a:clrFrom>
              <a:clrTo>
                <a:srgbClr val="FFFFFF">
                  <a:alpha val="0"/>
                </a:srgbClr>
              </a:clrTo>
            </a:clrChange>
          </a:blip>
          <a:srcRect l="15286" t="38662" b="39644"/>
          <a:stretch/>
        </p:blipFill>
        <p:spPr>
          <a:xfrm>
            <a:off x="6299200" y="1307612"/>
            <a:ext cx="3117113" cy="1152325"/>
          </a:xfrm>
          <a:prstGeom prst="rect">
            <a:avLst/>
          </a:prstGeom>
        </p:spPr>
      </p:pic>
      <mc:AlternateContent xmlns:mc="http://schemas.openxmlformats.org/markup-compatibility/2006" xmlns:a14="http://schemas.microsoft.com/office/drawing/2010/main">
        <mc:Choice Requires="a14">
          <p:sp>
            <p:nvSpPr>
              <p:cNvPr id="19" name="CasellaDiTesto 18"/>
              <p:cNvSpPr txBox="1"/>
              <p:nvPr/>
            </p:nvSpPr>
            <p:spPr>
              <a:xfrm>
                <a:off x="1270000" y="3064544"/>
                <a:ext cx="1907124"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2200" b="0" i="1" smtClean="0">
                          <a:latin typeface="Cambria Math" panose="02040503050406030204" pitchFamily="18" charset="0"/>
                        </a:rPr>
                        <m:t>𝐼𝑅𝐹</m:t>
                      </m:r>
                      <m:r>
                        <a:rPr lang="it-IT" sz="2200" b="0" i="1" smtClean="0">
                          <a:latin typeface="Cambria Math" panose="02040503050406030204" pitchFamily="18" charset="0"/>
                        </a:rPr>
                        <m:t>=</m:t>
                      </m:r>
                      <m:sSub>
                        <m:sSubPr>
                          <m:ctrlPr>
                            <a:rPr lang="it-IT" sz="2200" i="1" smtClean="0">
                              <a:latin typeface="Cambria Math" panose="02040503050406030204" pitchFamily="18" charset="0"/>
                            </a:rPr>
                          </m:ctrlPr>
                        </m:sSubPr>
                        <m:e>
                          <m:r>
                            <a:rPr lang="it-IT" sz="2200" b="0" i="1" smtClean="0">
                              <a:latin typeface="Cambria Math" panose="02040503050406030204" pitchFamily="18" charset="0"/>
                            </a:rPr>
                            <m:t>𝐶</m:t>
                          </m:r>
                        </m:e>
                        <m:sub>
                          <m:r>
                            <a:rPr lang="it-IT" sz="2200" b="0" i="1" smtClean="0">
                              <a:latin typeface="Cambria Math" panose="02040503050406030204" pitchFamily="18" charset="0"/>
                            </a:rPr>
                            <m:t>𝐹</m:t>
                          </m:r>
                        </m:sub>
                      </m:sSub>
                      <m:r>
                        <a:rPr lang="it-IT" sz="2200" b="0" i="1" smtClean="0">
                          <a:latin typeface="Cambria Math" panose="02040503050406030204" pitchFamily="18" charset="0"/>
                        </a:rPr>
                        <m:t>+ </m:t>
                      </m:r>
                      <m:sSub>
                        <m:sSubPr>
                          <m:ctrlPr>
                            <a:rPr lang="it-IT" sz="2200" i="1" smtClean="0">
                              <a:latin typeface="Cambria Math" panose="02040503050406030204" pitchFamily="18" charset="0"/>
                            </a:rPr>
                          </m:ctrlPr>
                        </m:sSubPr>
                        <m:e>
                          <m:r>
                            <a:rPr lang="it-IT" sz="2200" b="0" i="1" smtClean="0">
                              <a:latin typeface="Cambria Math" panose="02040503050406030204" pitchFamily="18" charset="0"/>
                            </a:rPr>
                            <m:t>𝐶</m:t>
                          </m:r>
                        </m:e>
                        <m:sub>
                          <m:r>
                            <a:rPr lang="it-IT" sz="2200" b="0" i="1" smtClean="0">
                              <a:latin typeface="Cambria Math" panose="02040503050406030204" pitchFamily="18" charset="0"/>
                            </a:rPr>
                            <m:t>𝐵</m:t>
                          </m:r>
                        </m:sub>
                      </m:sSub>
                    </m:oMath>
                  </m:oMathPara>
                </a14:m>
                <a:endParaRPr lang="it-IT" sz="2200" dirty="0"/>
              </a:p>
            </p:txBody>
          </p:sp>
        </mc:Choice>
        <mc:Fallback xmlns="">
          <p:sp>
            <p:nvSpPr>
              <p:cNvPr id="19" name="CasellaDiTesto 18"/>
              <p:cNvSpPr txBox="1">
                <a:spLocks noRot="1" noChangeAspect="1" noMove="1" noResize="1" noEditPoints="1" noAdjustHandles="1" noChangeArrowheads="1" noChangeShapeType="1" noTextEdit="1"/>
              </p:cNvSpPr>
              <p:nvPr/>
            </p:nvSpPr>
            <p:spPr>
              <a:xfrm>
                <a:off x="1270000" y="3064544"/>
                <a:ext cx="1907124" cy="338554"/>
              </a:xfrm>
              <a:prstGeom prst="rect">
                <a:avLst/>
              </a:prstGeom>
              <a:blipFill>
                <a:blip r:embed="rId7"/>
                <a:stretch>
                  <a:fillRect l="-2875" r="-639" b="-14545"/>
                </a:stretch>
              </a:blipFill>
            </p:spPr>
            <p:txBody>
              <a:bodyPr/>
              <a:lstStyle/>
              <a:p>
                <a:r>
                  <a:rPr lang="it-IT">
                    <a:noFill/>
                  </a:rPr>
                  <a:t> </a:t>
                </a:r>
              </a:p>
            </p:txBody>
          </p:sp>
        </mc:Fallback>
      </mc:AlternateContent>
      <p:sp>
        <p:nvSpPr>
          <p:cNvPr id="20" name="Parentesi graffa aperta 19"/>
          <p:cNvSpPr/>
          <p:nvPr/>
        </p:nvSpPr>
        <p:spPr>
          <a:xfrm>
            <a:off x="3441700" y="2713636"/>
            <a:ext cx="228600" cy="1030383"/>
          </a:xfrm>
          <a:prstGeom prst="leftBrace">
            <a:avLst>
              <a:gd name="adj1" fmla="val 5539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1" name="Rettangolo 20"/>
              <p:cNvSpPr/>
              <p:nvPr/>
            </p:nvSpPr>
            <p:spPr>
              <a:xfrm>
                <a:off x="787673" y="4205927"/>
                <a:ext cx="8711926" cy="78630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2200" b="1" i="1" smtClean="0">
                              <a:latin typeface="Cambria Math" panose="02040503050406030204" pitchFamily="18" charset="0"/>
                            </a:rPr>
                          </m:ctrlPr>
                        </m:sSubPr>
                        <m:e>
                          <m:r>
                            <a:rPr lang="it-IT" sz="2200" b="1" i="1">
                              <a:latin typeface="Cambria Math" panose="02040503050406030204" pitchFamily="18" charset="0"/>
                            </a:rPr>
                            <m:t>𝑪</m:t>
                          </m:r>
                        </m:e>
                        <m:sub>
                          <m:r>
                            <a:rPr lang="it-IT" sz="2200" b="1" i="1" smtClean="0">
                              <a:latin typeface="Cambria Math" panose="02040503050406030204" pitchFamily="18" charset="0"/>
                            </a:rPr>
                            <m:t>𝑻</m:t>
                          </m:r>
                        </m:sub>
                      </m:sSub>
                      <m:d>
                        <m:dPr>
                          <m:ctrlPr>
                            <a:rPr lang="it-IT" sz="2200" b="1" i="1">
                              <a:latin typeface="Cambria Math" panose="02040503050406030204" pitchFamily="18" charset="0"/>
                            </a:rPr>
                          </m:ctrlPr>
                        </m:dPr>
                        <m:e>
                          <m:r>
                            <a:rPr lang="it-IT" sz="2200" b="1" i="1">
                              <a:latin typeface="Cambria Math" panose="02040503050406030204" pitchFamily="18" charset="0"/>
                            </a:rPr>
                            <m:t>𝒕</m:t>
                          </m:r>
                        </m:e>
                      </m:d>
                      <m:r>
                        <a:rPr lang="it-IT" sz="2200" b="1" i="1">
                          <a:latin typeface="Cambria Math" panose="02040503050406030204" pitchFamily="18" charset="0"/>
                        </a:rPr>
                        <m:t>=</m:t>
                      </m:r>
                      <m:f>
                        <m:fPr>
                          <m:ctrlPr>
                            <a:rPr lang="it-IT" sz="2200" b="1" i="1" smtClean="0">
                              <a:latin typeface="Cambria Math" panose="02040503050406030204" pitchFamily="18" charset="0"/>
                            </a:rPr>
                          </m:ctrlPr>
                        </m:fPr>
                        <m:num>
                          <m:sSub>
                            <m:sSubPr>
                              <m:ctrlPr>
                                <a:rPr lang="it-IT" sz="2200" b="1" i="1" smtClean="0">
                                  <a:latin typeface="Cambria Math" panose="02040503050406030204" pitchFamily="18" charset="0"/>
                                </a:rPr>
                              </m:ctrlPr>
                            </m:sSubPr>
                            <m:e>
                              <m:r>
                                <a:rPr lang="it-IT" sz="2200" b="1" i="1" smtClean="0">
                                  <a:latin typeface="Cambria Math" panose="02040503050406030204" pitchFamily="18" charset="0"/>
                                </a:rPr>
                                <m:t>𝑲</m:t>
                              </m:r>
                            </m:e>
                            <m:sub>
                              <m:r>
                                <a:rPr lang="it-IT" sz="2200" b="1" i="1" smtClean="0">
                                  <a:latin typeface="Cambria Math" panose="02040503050406030204" pitchFamily="18" charset="0"/>
                                </a:rPr>
                                <m:t>𝟏</m:t>
                              </m:r>
                            </m:sub>
                          </m:sSub>
                        </m:num>
                        <m:den>
                          <m:sSub>
                            <m:sSubPr>
                              <m:ctrlPr>
                                <a:rPr lang="it-IT" sz="2200" b="1" i="1">
                                  <a:latin typeface="Cambria Math" panose="02040503050406030204" pitchFamily="18" charset="0"/>
                                </a:rPr>
                              </m:ctrlPr>
                            </m:sSubPr>
                            <m:e>
                              <m:r>
                                <a:rPr lang="it-IT" sz="2200" b="1" i="1" smtClean="0">
                                  <a:latin typeface="Cambria Math" panose="02040503050406030204" pitchFamily="18" charset="0"/>
                                </a:rPr>
                                <m:t>(</m:t>
                              </m:r>
                              <m:r>
                                <a:rPr lang="it-IT" sz="2200" b="1" i="1">
                                  <a:latin typeface="Cambria Math" panose="02040503050406030204" pitchFamily="18" charset="0"/>
                                  <a:ea typeface="Cambria Math" panose="02040503050406030204" pitchFamily="18" charset="0"/>
                                </a:rPr>
                                <m:t>𝜷</m:t>
                              </m:r>
                            </m:e>
                            <m:sub>
                              <m:r>
                                <a:rPr lang="it-IT" sz="2200" b="1" i="1" smtClean="0">
                                  <a:latin typeface="Cambria Math" panose="02040503050406030204" pitchFamily="18" charset="0"/>
                                </a:rPr>
                                <m:t>𝟐</m:t>
                              </m:r>
                            </m:sub>
                          </m:sSub>
                          <m:r>
                            <a:rPr lang="it-IT" sz="2200" b="1" i="1" smtClean="0">
                              <a:latin typeface="Cambria Math" panose="02040503050406030204" pitchFamily="18" charset="0"/>
                            </a:rPr>
                            <m:t>−</m:t>
                          </m:r>
                          <m:sSub>
                            <m:sSubPr>
                              <m:ctrlPr>
                                <a:rPr lang="it-IT" sz="2200" b="1" i="1">
                                  <a:latin typeface="Cambria Math" panose="02040503050406030204" pitchFamily="18" charset="0"/>
                                </a:rPr>
                              </m:ctrlPr>
                            </m:sSubPr>
                            <m:e>
                              <m:r>
                                <a:rPr lang="it-IT" sz="2200" b="1" i="1">
                                  <a:latin typeface="Cambria Math" panose="02040503050406030204" pitchFamily="18" charset="0"/>
                                  <a:ea typeface="Cambria Math" panose="02040503050406030204" pitchFamily="18" charset="0"/>
                                </a:rPr>
                                <m:t>𝜷</m:t>
                              </m:r>
                            </m:e>
                            <m:sub>
                              <m:r>
                                <a:rPr lang="it-IT" sz="2200" b="1" i="1">
                                  <a:latin typeface="Cambria Math" panose="02040503050406030204" pitchFamily="18" charset="0"/>
                                </a:rPr>
                                <m:t>𝟏</m:t>
                              </m:r>
                            </m:sub>
                          </m:sSub>
                          <m:r>
                            <a:rPr lang="it-IT" sz="2200" b="1" i="1" smtClean="0">
                              <a:latin typeface="Cambria Math" panose="02040503050406030204" pitchFamily="18" charset="0"/>
                            </a:rPr>
                            <m:t>)</m:t>
                          </m:r>
                        </m:den>
                      </m:f>
                      <m:d>
                        <m:dPr>
                          <m:begChr m:val="["/>
                          <m:endChr m:val="]"/>
                          <m:ctrlPr>
                            <a:rPr lang="it-IT" sz="2200" b="1" i="1" smtClean="0">
                              <a:latin typeface="Cambria Math" panose="02040503050406030204" pitchFamily="18" charset="0"/>
                            </a:rPr>
                          </m:ctrlPr>
                        </m:dPr>
                        <m:e>
                          <m:d>
                            <m:dPr>
                              <m:ctrlPr>
                                <a:rPr lang="it-IT" sz="2200" b="1" i="1">
                                  <a:latin typeface="Cambria Math" panose="02040503050406030204" pitchFamily="18" charset="0"/>
                                </a:rPr>
                              </m:ctrlPr>
                            </m:dPr>
                            <m:e>
                              <m:sSub>
                                <m:sSubPr>
                                  <m:ctrlPr>
                                    <a:rPr lang="it-IT" sz="2200" b="1" i="1">
                                      <a:latin typeface="Cambria Math" panose="02040503050406030204" pitchFamily="18" charset="0"/>
                                    </a:rPr>
                                  </m:ctrlPr>
                                </m:sSubPr>
                                <m:e>
                                  <m:r>
                                    <a:rPr lang="it-IT" sz="2200" b="1" i="1">
                                      <a:latin typeface="Cambria Math" panose="02040503050406030204" pitchFamily="18" charset="0"/>
                                    </a:rPr>
                                    <m:t>𝒌</m:t>
                                  </m:r>
                                </m:e>
                                <m:sub>
                                  <m:r>
                                    <a:rPr lang="it-IT" sz="2200" b="1" i="1" smtClean="0">
                                      <a:latin typeface="Cambria Math" panose="02040503050406030204" pitchFamily="18" charset="0"/>
                                    </a:rPr>
                                    <m:t>𝟑</m:t>
                                  </m:r>
                                </m:sub>
                              </m:sSub>
                              <m:r>
                                <a:rPr lang="it-IT" sz="2200" b="1" i="1" smtClean="0">
                                  <a:latin typeface="Cambria Math" panose="02040503050406030204" pitchFamily="18" charset="0"/>
                                </a:rPr>
                                <m:t>+</m:t>
                              </m:r>
                              <m:sSub>
                                <m:sSubPr>
                                  <m:ctrlPr>
                                    <a:rPr lang="it-IT" sz="2200" b="1" i="1">
                                      <a:latin typeface="Cambria Math" panose="02040503050406030204" pitchFamily="18" charset="0"/>
                                    </a:rPr>
                                  </m:ctrlPr>
                                </m:sSubPr>
                                <m:e>
                                  <m:r>
                                    <a:rPr lang="it-IT" sz="2200" b="1" i="1">
                                      <a:latin typeface="Cambria Math" panose="02040503050406030204" pitchFamily="18" charset="0"/>
                                    </a:rPr>
                                    <m:t>𝒌</m:t>
                                  </m:r>
                                </m:e>
                                <m:sub>
                                  <m:r>
                                    <a:rPr lang="it-IT" sz="2200" b="1" i="1">
                                      <a:latin typeface="Cambria Math" panose="02040503050406030204" pitchFamily="18" charset="0"/>
                                    </a:rPr>
                                    <m:t>𝟒</m:t>
                                  </m:r>
                                </m:sub>
                              </m:sSub>
                              <m:r>
                                <a:rPr lang="it-IT" sz="2200" b="1" i="1">
                                  <a:latin typeface="Cambria Math" panose="02040503050406030204" pitchFamily="18" charset="0"/>
                                  <a:ea typeface="Cambria Math" panose="02040503050406030204" pitchFamily="18" charset="0"/>
                                </a:rPr>
                                <m:t>−</m:t>
                              </m:r>
                              <m:sSub>
                                <m:sSubPr>
                                  <m:ctrlPr>
                                    <a:rPr lang="it-IT" sz="2200" b="1" i="1">
                                      <a:latin typeface="Cambria Math" panose="02040503050406030204" pitchFamily="18" charset="0"/>
                                    </a:rPr>
                                  </m:ctrlPr>
                                </m:sSubPr>
                                <m:e>
                                  <m:r>
                                    <a:rPr lang="it-IT" sz="2200" b="1" i="1">
                                      <a:latin typeface="Cambria Math" panose="02040503050406030204" pitchFamily="18" charset="0"/>
                                      <a:ea typeface="Cambria Math" panose="02040503050406030204" pitchFamily="18" charset="0"/>
                                    </a:rPr>
                                    <m:t>𝜷</m:t>
                                  </m:r>
                                </m:e>
                                <m:sub>
                                  <m:r>
                                    <a:rPr lang="it-IT" sz="2200" b="1" i="1">
                                      <a:latin typeface="Cambria Math" panose="02040503050406030204" pitchFamily="18" charset="0"/>
                                    </a:rPr>
                                    <m:t>𝟏</m:t>
                                  </m:r>
                                </m:sub>
                              </m:sSub>
                            </m:e>
                          </m:d>
                          <m:sSup>
                            <m:sSupPr>
                              <m:ctrlPr>
                                <a:rPr lang="it-IT" sz="2200" b="1" i="1">
                                  <a:latin typeface="Cambria Math" panose="02040503050406030204" pitchFamily="18" charset="0"/>
                                </a:rPr>
                              </m:ctrlPr>
                            </m:sSupPr>
                            <m:e>
                              <m:r>
                                <a:rPr lang="it-IT" sz="2200" b="1" i="1">
                                  <a:latin typeface="Cambria Math" panose="02040503050406030204" pitchFamily="18" charset="0"/>
                                </a:rPr>
                                <m:t>𝒆</m:t>
                              </m:r>
                            </m:e>
                            <m:sup>
                              <m:r>
                                <a:rPr lang="it-IT" sz="2200" b="1" i="1">
                                  <a:latin typeface="Cambria Math" panose="02040503050406030204" pitchFamily="18" charset="0"/>
                                </a:rPr>
                                <m:t>−</m:t>
                              </m:r>
                              <m:sSub>
                                <m:sSubPr>
                                  <m:ctrlPr>
                                    <a:rPr lang="it-IT" sz="2200" b="1" i="1">
                                      <a:latin typeface="Cambria Math" panose="02040503050406030204" pitchFamily="18" charset="0"/>
                                    </a:rPr>
                                  </m:ctrlPr>
                                </m:sSubPr>
                                <m:e>
                                  <m:r>
                                    <a:rPr lang="it-IT" sz="2200" b="1" i="1">
                                      <a:latin typeface="Cambria Math" panose="02040503050406030204" pitchFamily="18" charset="0"/>
                                      <a:ea typeface="Cambria Math" panose="02040503050406030204" pitchFamily="18" charset="0"/>
                                    </a:rPr>
                                    <m:t>𝜷</m:t>
                                  </m:r>
                                </m:e>
                                <m:sub>
                                  <m:r>
                                    <a:rPr lang="it-IT" sz="2200" b="1" i="1">
                                      <a:latin typeface="Cambria Math" panose="02040503050406030204" pitchFamily="18" charset="0"/>
                                    </a:rPr>
                                    <m:t>𝟏</m:t>
                                  </m:r>
                                </m:sub>
                              </m:sSub>
                              <m:r>
                                <a:rPr lang="it-IT" sz="2200" b="1" i="1">
                                  <a:latin typeface="Cambria Math" panose="02040503050406030204" pitchFamily="18" charset="0"/>
                                  <a:ea typeface="Cambria Math" panose="02040503050406030204" pitchFamily="18" charset="0"/>
                                </a:rPr>
                                <m:t>𝒕</m:t>
                              </m:r>
                            </m:sup>
                          </m:sSup>
                          <m:r>
                            <a:rPr lang="it-IT" sz="2200" b="1" i="1" smtClean="0">
                              <a:latin typeface="Cambria Math" panose="02040503050406030204" pitchFamily="18" charset="0"/>
                              <a:ea typeface="Cambria Math" panose="02040503050406030204" pitchFamily="18" charset="0"/>
                            </a:rPr>
                            <m:t>+</m:t>
                          </m:r>
                          <m:d>
                            <m:dPr>
                              <m:ctrlPr>
                                <a:rPr lang="it-IT" sz="2200" b="1" i="1" smtClean="0">
                                  <a:latin typeface="Cambria Math" panose="02040503050406030204" pitchFamily="18" charset="0"/>
                                  <a:ea typeface="Cambria Math" panose="02040503050406030204" pitchFamily="18" charset="0"/>
                                </a:rPr>
                              </m:ctrlPr>
                            </m:dPr>
                            <m:e>
                              <m:sSub>
                                <m:sSubPr>
                                  <m:ctrlPr>
                                    <a:rPr lang="it-IT" sz="2200" b="1" i="1">
                                      <a:latin typeface="Cambria Math" panose="02040503050406030204" pitchFamily="18" charset="0"/>
                                    </a:rPr>
                                  </m:ctrlPr>
                                </m:sSubPr>
                                <m:e>
                                  <m:r>
                                    <a:rPr lang="it-IT" sz="2200" b="1" i="1">
                                      <a:latin typeface="Cambria Math" panose="02040503050406030204" pitchFamily="18" charset="0"/>
                                      <a:ea typeface="Cambria Math" panose="02040503050406030204" pitchFamily="18" charset="0"/>
                                    </a:rPr>
                                    <m:t>𝜷</m:t>
                                  </m:r>
                                </m:e>
                                <m:sub>
                                  <m:r>
                                    <a:rPr lang="it-IT" sz="2200" b="1" i="1">
                                      <a:latin typeface="Cambria Math" panose="02040503050406030204" pitchFamily="18" charset="0"/>
                                    </a:rPr>
                                    <m:t>𝟏</m:t>
                                  </m:r>
                                </m:sub>
                              </m:sSub>
                              <m:r>
                                <a:rPr lang="it-IT" sz="2200" b="1" i="1" smtClean="0">
                                  <a:latin typeface="Cambria Math" panose="02040503050406030204" pitchFamily="18" charset="0"/>
                                </a:rPr>
                                <m:t>−</m:t>
                              </m:r>
                              <m:sSub>
                                <m:sSubPr>
                                  <m:ctrlPr>
                                    <a:rPr lang="it-IT" sz="2200" b="1" i="1">
                                      <a:latin typeface="Cambria Math" panose="02040503050406030204" pitchFamily="18" charset="0"/>
                                    </a:rPr>
                                  </m:ctrlPr>
                                </m:sSubPr>
                                <m:e>
                                  <m:sSub>
                                    <m:sSubPr>
                                      <m:ctrlPr>
                                        <a:rPr lang="it-IT" sz="2200" b="1" i="1">
                                          <a:latin typeface="Cambria Math" panose="02040503050406030204" pitchFamily="18" charset="0"/>
                                        </a:rPr>
                                      </m:ctrlPr>
                                    </m:sSubPr>
                                    <m:e>
                                      <m:r>
                                        <a:rPr lang="it-IT" sz="2200" b="1" i="1">
                                          <a:latin typeface="Cambria Math" panose="02040503050406030204" pitchFamily="18" charset="0"/>
                                        </a:rPr>
                                        <m:t>𝒌</m:t>
                                      </m:r>
                                    </m:e>
                                    <m:sub>
                                      <m:r>
                                        <a:rPr lang="it-IT" sz="2200" b="1" i="1" smtClean="0">
                                          <a:latin typeface="Cambria Math" panose="02040503050406030204" pitchFamily="18" charset="0"/>
                                        </a:rPr>
                                        <m:t>𝟑</m:t>
                                      </m:r>
                                    </m:sub>
                                  </m:sSub>
                                  <m:r>
                                    <a:rPr lang="it-IT" sz="2200" b="1" i="1" smtClean="0">
                                      <a:latin typeface="Cambria Math" panose="02040503050406030204" pitchFamily="18" charset="0"/>
                                    </a:rPr>
                                    <m:t>−</m:t>
                                  </m:r>
                                  <m:r>
                                    <a:rPr lang="it-IT" sz="2200" b="1" i="1">
                                      <a:latin typeface="Cambria Math" panose="02040503050406030204" pitchFamily="18" charset="0"/>
                                    </a:rPr>
                                    <m:t>𝒌</m:t>
                                  </m:r>
                                </m:e>
                                <m:sub>
                                  <m:r>
                                    <a:rPr lang="it-IT" sz="2200" b="1" i="1">
                                      <a:latin typeface="Cambria Math" panose="02040503050406030204" pitchFamily="18" charset="0"/>
                                    </a:rPr>
                                    <m:t>𝟒</m:t>
                                  </m:r>
                                </m:sub>
                              </m:sSub>
                            </m:e>
                          </m:d>
                          <m:sSup>
                            <m:sSupPr>
                              <m:ctrlPr>
                                <a:rPr lang="it-IT" sz="2200" b="1" i="1">
                                  <a:latin typeface="Cambria Math" panose="02040503050406030204" pitchFamily="18" charset="0"/>
                                </a:rPr>
                              </m:ctrlPr>
                            </m:sSupPr>
                            <m:e>
                              <m:r>
                                <a:rPr lang="it-IT" sz="2200" b="1" i="1">
                                  <a:latin typeface="Cambria Math" panose="02040503050406030204" pitchFamily="18" charset="0"/>
                                </a:rPr>
                                <m:t>𝒆</m:t>
                              </m:r>
                            </m:e>
                            <m:sup>
                              <m:r>
                                <a:rPr lang="it-IT" sz="2200" b="1" i="1">
                                  <a:latin typeface="Cambria Math" panose="02040503050406030204" pitchFamily="18" charset="0"/>
                                </a:rPr>
                                <m:t>−</m:t>
                              </m:r>
                              <m:sSub>
                                <m:sSubPr>
                                  <m:ctrlPr>
                                    <a:rPr lang="it-IT" sz="2200" b="1" i="1">
                                      <a:latin typeface="Cambria Math" panose="02040503050406030204" pitchFamily="18" charset="0"/>
                                    </a:rPr>
                                  </m:ctrlPr>
                                </m:sSubPr>
                                <m:e>
                                  <m:r>
                                    <a:rPr lang="it-IT" sz="2200" b="1" i="1">
                                      <a:latin typeface="Cambria Math" panose="02040503050406030204" pitchFamily="18" charset="0"/>
                                      <a:ea typeface="Cambria Math" panose="02040503050406030204" pitchFamily="18" charset="0"/>
                                    </a:rPr>
                                    <m:t>𝜷</m:t>
                                  </m:r>
                                </m:e>
                                <m:sub>
                                  <m:r>
                                    <a:rPr lang="it-IT" sz="2200" b="1" i="1">
                                      <a:latin typeface="Cambria Math" panose="02040503050406030204" pitchFamily="18" charset="0"/>
                                    </a:rPr>
                                    <m:t>𝟐</m:t>
                                  </m:r>
                                </m:sub>
                              </m:sSub>
                              <m:r>
                                <a:rPr lang="it-IT" sz="2200" b="1" i="1">
                                  <a:latin typeface="Cambria Math" panose="02040503050406030204" pitchFamily="18" charset="0"/>
                                  <a:ea typeface="Cambria Math" panose="02040503050406030204" pitchFamily="18" charset="0"/>
                                </a:rPr>
                                <m:t>𝒕</m:t>
                              </m:r>
                            </m:sup>
                          </m:sSup>
                        </m:e>
                      </m:d>
                    </m:oMath>
                  </m:oMathPara>
                </a14:m>
                <a:endParaRPr lang="it-IT" sz="2200" b="1" dirty="0">
                  <a:ea typeface="Cambria Math" panose="02040503050406030204" pitchFamily="18" charset="0"/>
                </a:endParaRPr>
              </a:p>
            </p:txBody>
          </p:sp>
        </mc:Choice>
        <mc:Fallback xmlns="">
          <p:sp>
            <p:nvSpPr>
              <p:cNvPr id="21" name="Rettangolo 20"/>
              <p:cNvSpPr>
                <a:spLocks noRot="1" noChangeAspect="1" noMove="1" noResize="1" noEditPoints="1" noAdjustHandles="1" noChangeArrowheads="1" noChangeShapeType="1" noTextEdit="1"/>
              </p:cNvSpPr>
              <p:nvPr/>
            </p:nvSpPr>
            <p:spPr>
              <a:xfrm>
                <a:off x="787673" y="4205927"/>
                <a:ext cx="8711926" cy="786306"/>
              </a:xfrm>
              <a:prstGeom prst="rect">
                <a:avLst/>
              </a:prstGeom>
              <a:blipFill>
                <a:blip r:embed="rId8"/>
                <a:stretch>
                  <a:fillRect/>
                </a:stretch>
              </a:blipFill>
            </p:spPr>
            <p:txBody>
              <a:bodyPr/>
              <a:lstStyle/>
              <a:p>
                <a:r>
                  <a:rPr lang="it-IT">
                    <a:noFill/>
                  </a:rPr>
                  <a:t> </a:t>
                </a:r>
              </a:p>
            </p:txBody>
          </p:sp>
        </mc:Fallback>
      </mc:AlternateContent>
      <p:sp>
        <p:nvSpPr>
          <p:cNvPr id="22" name="CasellaDiTesto 21"/>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1125611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28</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compartimentale</a:t>
            </a:r>
            <a:r>
              <a:rPr lang="en-US" sz="3000" b="1" dirty="0">
                <a:solidFill>
                  <a:schemeClr val="tx2">
                    <a:lumMod val="75000"/>
                  </a:schemeClr>
                </a:solidFill>
              </a:rPr>
              <a:t> a 2 </a:t>
            </a:r>
            <a:r>
              <a:rPr lang="en-US" sz="3000" b="1" dirty="0" err="1">
                <a:solidFill>
                  <a:schemeClr val="tx2">
                    <a:lumMod val="75000"/>
                  </a:schemeClr>
                </a:solidFill>
              </a:rPr>
              <a:t>tessuti</a:t>
            </a:r>
            <a:endParaRPr lang="en-US" sz="3000" b="1" i="1" dirty="0">
              <a:solidFill>
                <a:schemeClr val="tx2">
                  <a:lumMod val="75000"/>
                </a:schemeClr>
              </a:solidFill>
            </a:endParaRPr>
          </a:p>
        </p:txBody>
      </p:sp>
      <p:sp>
        <p:nvSpPr>
          <p:cNvPr id="22" name="CasellaDiTesto 21"/>
          <p:cNvSpPr txBox="1"/>
          <p:nvPr/>
        </p:nvSpPr>
        <p:spPr>
          <a:xfrm>
            <a:off x="381000" y="1243546"/>
            <a:ext cx="8153400" cy="36933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600"/>
              </a:spcAft>
            </a:pPr>
            <a:r>
              <a:rPr lang="it-IT" b="1" dirty="0">
                <a:solidFill>
                  <a:srgbClr val="C00000"/>
                </a:solidFill>
              </a:rPr>
              <a:t>MODELLO 4-K				                MODELLO 3-K </a:t>
            </a:r>
            <a:endParaRPr lang="it-IT" sz="2200" dirty="0">
              <a:solidFill>
                <a:srgbClr val="C00000"/>
              </a:solidFill>
            </a:endParaRPr>
          </a:p>
        </p:txBody>
      </p:sp>
      <p:cxnSp>
        <p:nvCxnSpPr>
          <p:cNvPr id="23" name="Connettore diritto 22"/>
          <p:cNvCxnSpPr/>
          <p:nvPr/>
        </p:nvCxnSpPr>
        <p:spPr>
          <a:xfrm>
            <a:off x="5638800" y="1333500"/>
            <a:ext cx="0" cy="3689866"/>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sellaDiTesto 23"/>
              <p:cNvSpPr txBox="1"/>
              <p:nvPr/>
            </p:nvSpPr>
            <p:spPr>
              <a:xfrm>
                <a:off x="354692" y="1757580"/>
                <a:ext cx="5055508" cy="10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rPr>
                                <m:t>𝐾</m:t>
                              </m:r>
                            </m:e>
                            <m:sub>
                              <m:r>
                                <a:rPr lang="it-IT" sz="1600" i="1">
                                  <a:latin typeface="Cambria Math" panose="02040503050406030204" pitchFamily="18" charset="0"/>
                                </a:rPr>
                                <m:t>1</m:t>
                              </m:r>
                            </m:sub>
                          </m:sSub>
                        </m:num>
                        <m:den>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2</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den>
                      </m:f>
                      <m:d>
                        <m:dPr>
                          <m:begChr m:val="["/>
                          <m:endChr m:val="]"/>
                          <m:ctrlPr>
                            <a:rPr lang="it-IT" sz="1600" b="0" i="1" smtClean="0">
                              <a:latin typeface="Cambria Math" panose="02040503050406030204" pitchFamily="18" charset="0"/>
                            </a:rPr>
                          </m:ctrlPr>
                        </m:dPr>
                        <m:e>
                          <m:d>
                            <m:dPr>
                              <m:ctrlPr>
                                <a:rPr lang="it-IT" sz="1600" b="0" i="1" smtClean="0">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𝑘</m:t>
                                  </m:r>
                                </m:e>
                                <m:sub>
                                  <m:r>
                                    <a:rPr lang="it-IT" sz="1600" i="1">
                                      <a:latin typeface="Cambria Math" panose="02040503050406030204" pitchFamily="18" charset="0"/>
                                    </a:rPr>
                                    <m:t>3</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𝑘</m:t>
                                  </m:r>
                                </m:e>
                                <m:sub>
                                  <m:r>
                                    <a:rPr lang="it-IT" sz="1600" i="1">
                                      <a:latin typeface="Cambria Math" panose="02040503050406030204" pitchFamily="18" charset="0"/>
                                    </a:rPr>
                                    <m:t>4</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e>
                          </m:d>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r>
                                <a:rPr lang="it-IT" sz="1600" b="0" i="1" smtClean="0">
                                  <a:latin typeface="Cambria Math" panose="02040503050406030204" pitchFamily="18" charset="0"/>
                                </a:rPr>
                                <m:t>𝑡</m:t>
                              </m:r>
                            </m:sup>
                          </m:sSup>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ea typeface="Cambria Math" panose="02040503050406030204" pitchFamily="18" charset="0"/>
                                </a:rPr>
                                <m:t>2</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𝑘</m:t>
                              </m:r>
                            </m:e>
                            <m:sub>
                              <m:r>
                                <a:rPr lang="it-IT" sz="1600" i="1">
                                  <a:latin typeface="Cambria Math" panose="02040503050406030204" pitchFamily="18" charset="0"/>
                                </a:rPr>
                                <m:t>3</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𝑘</m:t>
                              </m:r>
                            </m:e>
                            <m:sub>
                              <m:r>
                                <a:rPr lang="it-IT" sz="1600" i="1">
                                  <a:latin typeface="Cambria Math" panose="02040503050406030204" pitchFamily="18" charset="0"/>
                                </a:rPr>
                                <m:t>4</m:t>
                              </m:r>
                            </m:sub>
                          </m:sSub>
                          <m:r>
                            <a:rPr lang="it-IT" sz="1600" b="0" i="1" smtClean="0">
                              <a:latin typeface="Cambria Math" panose="02040503050406030204" pitchFamily="18" charset="0"/>
                            </a:rPr>
                            <m:t>)</m:t>
                          </m:r>
                          <m:sSup>
                            <m:sSupPr>
                              <m:ctrlPr>
                                <a:rPr lang="it-IT" sz="1600" i="1">
                                  <a:latin typeface="Cambria Math" panose="02040503050406030204" pitchFamily="18" charset="0"/>
                                </a:rPr>
                              </m:ctrlPr>
                            </m:sSupPr>
                            <m:e>
                              <m:r>
                                <a:rPr lang="it-IT" sz="1600" i="1">
                                  <a:latin typeface="Cambria Math" panose="02040503050406030204" pitchFamily="18" charset="0"/>
                                </a:rPr>
                                <m:t>𝑒</m:t>
                              </m:r>
                            </m:e>
                            <m:sup>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2</m:t>
                                  </m:r>
                                </m:sub>
                              </m:sSub>
                              <m:r>
                                <a:rPr lang="it-IT" sz="1600" i="1">
                                  <a:latin typeface="Cambria Math" panose="02040503050406030204" pitchFamily="18" charset="0"/>
                                </a:rPr>
                                <m:t>𝑡</m:t>
                              </m:r>
                            </m:sup>
                          </m:sSup>
                        </m:e>
                      </m:d>
                    </m:oMath>
                  </m:oMathPara>
                </a14:m>
                <a:endParaRPr lang="it-IT" sz="1600" b="0" i="1" dirty="0">
                  <a:latin typeface="Cambria Math" panose="02040503050406030204" pitchFamily="18" charset="0"/>
                </a:endParaRPr>
              </a:p>
              <a:p>
                <a:endParaRPr lang="it-IT" sz="1600" b="0" i="1" dirty="0">
                  <a:latin typeface="Cambria Math" panose="02040503050406030204" pitchFamily="18" charset="0"/>
                </a:endParaRPr>
              </a:p>
              <a:p>
                <a14:m>
                  <m:oMath xmlns:m="http://schemas.openxmlformats.org/officeDocument/2006/math">
                    <m:r>
                      <a:rPr lang="it-IT" sz="2000" b="0" i="1" smtClean="0">
                        <a:latin typeface="Cambria Math" panose="02040503050406030204" pitchFamily="18" charset="0"/>
                      </a:rPr>
                      <m:t>     =</m:t>
                    </m:r>
                    <m:sSub>
                      <m:sSubPr>
                        <m:ctrlPr>
                          <a:rPr lang="it-IT" sz="2000" b="1" i="1" smtClean="0">
                            <a:solidFill>
                              <a:srgbClr val="C00000"/>
                            </a:solidFill>
                            <a:latin typeface="Cambria Math" panose="02040503050406030204" pitchFamily="18" charset="0"/>
                          </a:rPr>
                        </m:ctrlPr>
                      </m:sSubPr>
                      <m:e>
                        <m:r>
                          <a:rPr lang="it-IT" sz="2000" b="1" i="1" smtClean="0">
                            <a:solidFill>
                              <a:srgbClr val="C00000"/>
                            </a:solidFill>
                            <a:latin typeface="Cambria Math" panose="02040503050406030204" pitchFamily="18" charset="0"/>
                          </a:rPr>
                          <m:t>                 </m:t>
                        </m:r>
                        <m:r>
                          <a:rPr lang="it-IT" sz="2000" b="1" i="1" smtClean="0">
                            <a:solidFill>
                              <a:srgbClr val="C00000"/>
                            </a:solidFill>
                            <a:latin typeface="Cambria Math" panose="02040503050406030204" pitchFamily="18" charset="0"/>
                            <a:ea typeface="Cambria Math" panose="02040503050406030204" pitchFamily="18" charset="0"/>
                          </a:rPr>
                          <m:t>𝜶</m:t>
                        </m:r>
                      </m:e>
                      <m:sub>
                        <m:r>
                          <a:rPr lang="it-IT" sz="2000" b="1" i="1" smtClean="0">
                            <a:solidFill>
                              <a:srgbClr val="C00000"/>
                            </a:solidFill>
                            <a:latin typeface="Cambria Math" panose="02040503050406030204" pitchFamily="18" charset="0"/>
                          </a:rPr>
                          <m:t>𝟏</m:t>
                        </m:r>
                      </m:sub>
                    </m:sSub>
                    <m:sSup>
                      <m:sSupPr>
                        <m:ctrlPr>
                          <a:rPr lang="it-IT" sz="2000" b="1" i="1" smtClean="0">
                            <a:solidFill>
                              <a:srgbClr val="C00000"/>
                            </a:solidFill>
                            <a:latin typeface="Cambria Math" panose="02040503050406030204" pitchFamily="18" charset="0"/>
                          </a:rPr>
                        </m:ctrlPr>
                      </m:sSupPr>
                      <m:e>
                        <m:r>
                          <a:rPr lang="it-IT" sz="2000" b="1" i="1" smtClean="0">
                            <a:solidFill>
                              <a:srgbClr val="C00000"/>
                            </a:solidFill>
                            <a:latin typeface="Cambria Math" panose="02040503050406030204" pitchFamily="18" charset="0"/>
                          </a:rPr>
                          <m:t>𝒆</m:t>
                        </m:r>
                      </m:e>
                      <m:sup>
                        <m:r>
                          <a:rPr lang="it-IT" sz="2000" b="1" i="1" smtClean="0">
                            <a:solidFill>
                              <a:srgbClr val="C00000"/>
                            </a:solidFill>
                            <a:latin typeface="Cambria Math" panose="02040503050406030204" pitchFamily="18" charset="0"/>
                          </a:rPr>
                          <m:t>−</m:t>
                        </m:r>
                        <m:sSub>
                          <m:sSubPr>
                            <m:ctrlPr>
                              <a:rPr lang="it-IT" sz="2000" b="1" i="1" smtClean="0">
                                <a:solidFill>
                                  <a:srgbClr val="C00000"/>
                                </a:solidFill>
                                <a:latin typeface="Cambria Math" panose="02040503050406030204" pitchFamily="18" charset="0"/>
                              </a:rPr>
                            </m:ctrlPr>
                          </m:sSubPr>
                          <m:e>
                            <m:r>
                              <a:rPr lang="it-IT" sz="2000" b="1" i="1" smtClean="0">
                                <a:solidFill>
                                  <a:srgbClr val="C00000"/>
                                </a:solidFill>
                                <a:latin typeface="Cambria Math" panose="02040503050406030204" pitchFamily="18" charset="0"/>
                                <a:ea typeface="Cambria Math" panose="02040503050406030204" pitchFamily="18" charset="0"/>
                              </a:rPr>
                              <m:t>𝜷</m:t>
                            </m:r>
                          </m:e>
                          <m:sub>
                            <m:r>
                              <a:rPr lang="it-IT" sz="2000" b="1" i="1" smtClean="0">
                                <a:solidFill>
                                  <a:srgbClr val="C00000"/>
                                </a:solidFill>
                                <a:latin typeface="Cambria Math" panose="02040503050406030204" pitchFamily="18" charset="0"/>
                              </a:rPr>
                              <m:t>𝟏</m:t>
                            </m:r>
                          </m:sub>
                        </m:sSub>
                        <m:r>
                          <a:rPr lang="it-IT" sz="2000" b="1" i="1" smtClean="0">
                            <a:solidFill>
                              <a:srgbClr val="C00000"/>
                            </a:solidFill>
                            <a:latin typeface="Cambria Math" panose="02040503050406030204" pitchFamily="18" charset="0"/>
                          </a:rPr>
                          <m:t>𝒕</m:t>
                        </m:r>
                      </m:sup>
                    </m:sSup>
                    <m:r>
                      <a:rPr lang="it-IT" sz="2000" b="1" i="1" smtClean="0">
                        <a:solidFill>
                          <a:srgbClr val="C00000"/>
                        </a:solidFill>
                        <a:latin typeface="Cambria Math" panose="02040503050406030204" pitchFamily="18" charset="0"/>
                      </a:rPr>
                      <m:t>+</m:t>
                    </m:r>
                    <m:sSub>
                      <m:sSubPr>
                        <m:ctrlPr>
                          <a:rPr lang="it-IT" sz="2000" b="1" i="1">
                            <a:solidFill>
                              <a:srgbClr val="C00000"/>
                            </a:solidFill>
                            <a:latin typeface="Cambria Math" panose="02040503050406030204" pitchFamily="18" charset="0"/>
                          </a:rPr>
                        </m:ctrlPr>
                      </m:sSubPr>
                      <m:e>
                        <m:r>
                          <a:rPr lang="it-IT" sz="2000" b="1" i="1">
                            <a:solidFill>
                              <a:srgbClr val="C00000"/>
                            </a:solidFill>
                            <a:latin typeface="Cambria Math" panose="02040503050406030204" pitchFamily="18" charset="0"/>
                            <a:ea typeface="Cambria Math" panose="02040503050406030204" pitchFamily="18" charset="0"/>
                          </a:rPr>
                          <m:t>𝜶</m:t>
                        </m:r>
                      </m:e>
                      <m:sub>
                        <m:r>
                          <a:rPr lang="it-IT" sz="2000" b="1" i="1" smtClean="0">
                            <a:solidFill>
                              <a:srgbClr val="C00000"/>
                            </a:solidFill>
                            <a:latin typeface="Cambria Math" panose="02040503050406030204" pitchFamily="18" charset="0"/>
                          </a:rPr>
                          <m:t>𝟐</m:t>
                        </m:r>
                      </m:sub>
                    </m:sSub>
                    <m:sSup>
                      <m:sSupPr>
                        <m:ctrlPr>
                          <a:rPr lang="it-IT" sz="2000" b="1" i="1">
                            <a:solidFill>
                              <a:srgbClr val="C00000"/>
                            </a:solidFill>
                            <a:latin typeface="Cambria Math" panose="02040503050406030204" pitchFamily="18" charset="0"/>
                          </a:rPr>
                        </m:ctrlPr>
                      </m:sSupPr>
                      <m:e>
                        <m:r>
                          <a:rPr lang="it-IT" sz="2000" b="1" i="1">
                            <a:solidFill>
                              <a:srgbClr val="C00000"/>
                            </a:solidFill>
                            <a:latin typeface="Cambria Math" panose="02040503050406030204" pitchFamily="18" charset="0"/>
                          </a:rPr>
                          <m:t>𝒆</m:t>
                        </m:r>
                      </m:e>
                      <m:sup>
                        <m:r>
                          <a:rPr lang="it-IT" sz="2000" b="1" i="1">
                            <a:solidFill>
                              <a:srgbClr val="C00000"/>
                            </a:solidFill>
                            <a:latin typeface="Cambria Math" panose="02040503050406030204" pitchFamily="18" charset="0"/>
                          </a:rPr>
                          <m:t>−</m:t>
                        </m:r>
                        <m:sSub>
                          <m:sSubPr>
                            <m:ctrlPr>
                              <a:rPr lang="it-IT" sz="2000" b="1" i="1">
                                <a:solidFill>
                                  <a:srgbClr val="C00000"/>
                                </a:solidFill>
                                <a:latin typeface="Cambria Math" panose="02040503050406030204" pitchFamily="18" charset="0"/>
                              </a:rPr>
                            </m:ctrlPr>
                          </m:sSubPr>
                          <m:e>
                            <m:r>
                              <a:rPr lang="it-IT" sz="2000" b="1" i="1">
                                <a:solidFill>
                                  <a:srgbClr val="C00000"/>
                                </a:solidFill>
                                <a:latin typeface="Cambria Math" panose="02040503050406030204" pitchFamily="18" charset="0"/>
                                <a:ea typeface="Cambria Math" panose="02040503050406030204" pitchFamily="18" charset="0"/>
                              </a:rPr>
                              <m:t>𝜷</m:t>
                            </m:r>
                          </m:e>
                          <m:sub>
                            <m:r>
                              <a:rPr lang="it-IT" sz="2000" b="1" i="1" smtClean="0">
                                <a:solidFill>
                                  <a:srgbClr val="C00000"/>
                                </a:solidFill>
                                <a:latin typeface="Cambria Math" panose="02040503050406030204" pitchFamily="18" charset="0"/>
                              </a:rPr>
                              <m:t>𝟐</m:t>
                            </m:r>
                          </m:sub>
                        </m:sSub>
                        <m:r>
                          <a:rPr lang="it-IT" sz="2000" b="1" i="1">
                            <a:solidFill>
                              <a:srgbClr val="C00000"/>
                            </a:solidFill>
                            <a:latin typeface="Cambria Math" panose="02040503050406030204" pitchFamily="18" charset="0"/>
                          </a:rPr>
                          <m:t>𝒕</m:t>
                        </m:r>
                      </m:sup>
                    </m:sSup>
                  </m:oMath>
                </a14:m>
                <a:r>
                  <a:rPr lang="it-IT" sz="1600" dirty="0"/>
                  <a:t>  </a:t>
                </a:r>
              </a:p>
            </p:txBody>
          </p:sp>
        </mc:Choice>
        <mc:Fallback xmlns="">
          <p:sp>
            <p:nvSpPr>
              <p:cNvPr id="24" name="CasellaDiTesto 23"/>
              <p:cNvSpPr txBox="1">
                <a:spLocks noRot="1" noChangeAspect="1" noMove="1" noResize="1" noEditPoints="1" noAdjustHandles="1" noChangeArrowheads="1" noChangeShapeType="1" noTextEdit="1"/>
              </p:cNvSpPr>
              <p:nvPr/>
            </p:nvSpPr>
            <p:spPr>
              <a:xfrm>
                <a:off x="354692" y="1757580"/>
                <a:ext cx="5055508" cy="1070999"/>
              </a:xfrm>
              <a:prstGeom prst="rect">
                <a:avLst/>
              </a:prstGeom>
              <a:blipFill>
                <a:blip r:embed="rId4"/>
                <a:stretch>
                  <a:fillRect l="-120" b="-454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5" name="Rettangolo 24"/>
              <p:cNvSpPr/>
              <p:nvPr/>
            </p:nvSpPr>
            <p:spPr>
              <a:xfrm>
                <a:off x="678164" y="3029099"/>
                <a:ext cx="4046236" cy="2163093"/>
              </a:xfrm>
              <a:prstGeom prst="rect">
                <a:avLst/>
              </a:prstGeom>
              <a:ln>
                <a:solidFill>
                  <a:schemeClr val="tx2">
                    <a:lumMod val="75000"/>
                  </a:schemeClr>
                </a:solidFill>
              </a:ln>
            </p:spPr>
            <p:txBody>
              <a:bodyPr wrap="none" anchor="ctr">
                <a:spAutoFit/>
              </a:bodyPr>
              <a:lstStyle/>
              <a:p>
                <a:pPr>
                  <a:spcBef>
                    <a:spcPts val="1200"/>
                  </a:spcBef>
                  <a:spcAft>
                    <a:spcPts val="1200"/>
                  </a:spcAft>
                </a:pPr>
                <a14:m>
                  <m:oMathPara xmlns:m="http://schemas.openxmlformats.org/officeDocument/2006/math">
                    <m:oMathParaPr>
                      <m:jc m:val="left"/>
                    </m:oMathParaPr>
                    <m:oMath xmlns:m="http://schemas.openxmlformats.org/officeDocument/2006/math">
                      <m:m>
                        <m:mPr>
                          <m:mcs>
                            <m:mc>
                              <m:mcPr>
                                <m:count m:val="1"/>
                                <m:mcJc m:val="center"/>
                              </m:mcPr>
                            </m:mc>
                          </m:mcs>
                          <m:ctrlPr>
                            <a:rPr lang="it-IT" sz="1400" i="1" smtClean="0">
                              <a:latin typeface="Cambria Math" panose="02040503050406030204" pitchFamily="18" charset="0"/>
                            </a:rPr>
                          </m:ctrlPr>
                        </m:mPr>
                        <m:mr>
                          <m:e>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𝛼</m:t>
                                </m:r>
                              </m:e>
                              <m:sub>
                                <m:r>
                                  <a:rPr lang="it-IT" sz="1400" i="1">
                                    <a:latin typeface="Cambria Math" panose="02040503050406030204" pitchFamily="18" charset="0"/>
                                  </a:rPr>
                                  <m:t>1</m:t>
                                </m:r>
                              </m:sub>
                            </m:sSub>
                            <m:r>
                              <a:rPr lang="it-IT" sz="1400" b="0" i="1" smtClean="0">
                                <a:latin typeface="Cambria Math" panose="02040503050406030204" pitchFamily="18" charset="0"/>
                              </a:rPr>
                              <m:t>=</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𝐾</m:t>
                                </m:r>
                              </m:e>
                              <m:sub>
                                <m:r>
                                  <a:rPr lang="it-IT" sz="1400" b="0" i="1" smtClean="0">
                                    <a:latin typeface="Cambria Math" panose="02040503050406030204" pitchFamily="18" charset="0"/>
                                  </a:rPr>
                                  <m:t>1</m:t>
                                </m:r>
                              </m:sub>
                            </m:sSub>
                            <m:f>
                              <m:fPr>
                                <m:ctrlPr>
                                  <a:rPr lang="it-IT" sz="1400" b="0" i="1" smtClean="0">
                                    <a:latin typeface="Cambria Math" panose="02040503050406030204" pitchFamily="18" charset="0"/>
                                  </a:rPr>
                                </m:ctrlPr>
                              </m:fPr>
                              <m:num>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3</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b="0" i="1" smtClean="0">
                                        <a:latin typeface="Cambria Math" panose="02040503050406030204" pitchFamily="18" charset="0"/>
                                      </a:rPr>
                                      <m:t>4</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𝛽</m:t>
                                    </m:r>
                                  </m:e>
                                  <m:sub>
                                    <m:r>
                                      <a:rPr lang="it-IT" sz="1400" i="1">
                                        <a:latin typeface="Cambria Math" panose="02040503050406030204" pitchFamily="18" charset="0"/>
                                      </a:rPr>
                                      <m:t>1</m:t>
                                    </m:r>
                                  </m:sub>
                                </m:sSub>
                              </m:num>
                              <m:den>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𝛽</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𝛽</m:t>
                                    </m:r>
                                  </m:e>
                                  <m:sub>
                                    <m:r>
                                      <a:rPr lang="it-IT" sz="1400" i="1">
                                        <a:latin typeface="Cambria Math" panose="02040503050406030204" pitchFamily="18" charset="0"/>
                                      </a:rPr>
                                      <m:t>1</m:t>
                                    </m:r>
                                  </m:sub>
                                </m:sSub>
                              </m:den>
                            </m:f>
                            <m:r>
                              <a:rPr lang="it-IT" sz="1400" b="0" i="1" smtClean="0">
                                <a:latin typeface="Cambria Math" panose="02040503050406030204" pitchFamily="18" charset="0"/>
                              </a:rPr>
                              <m:t>                                                       </m:t>
                            </m:r>
                          </m:e>
                        </m:mr>
                        <m:mr>
                          <m:e>
                            <m:m>
                              <m:mPr>
                                <m:mcs>
                                  <m:mc>
                                    <m:mcPr>
                                      <m:count m:val="1"/>
                                      <m:mcJc m:val="center"/>
                                    </m:mcPr>
                                  </m:mc>
                                </m:mcs>
                                <m:ctrlPr>
                                  <a:rPr lang="it-IT" sz="1400" i="1" smtClean="0">
                                    <a:latin typeface="Cambria Math" panose="02040503050406030204" pitchFamily="18" charset="0"/>
                                  </a:rPr>
                                </m:ctrlPr>
                              </m:mPr>
                              <m:mr>
                                <m:e>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𝛼</m:t>
                                      </m:r>
                                    </m:e>
                                    <m:sub>
                                      <m:r>
                                        <a:rPr lang="it-IT" sz="1400" b="0" i="1" smtClean="0">
                                          <a:latin typeface="Cambria Math" panose="02040503050406030204" pitchFamily="18" charset="0"/>
                                          <a:ea typeface="Cambria Math" panose="02040503050406030204" pitchFamily="18" charset="0"/>
                                        </a:rPr>
                                        <m:t>2</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𝐾</m:t>
                                      </m:r>
                                    </m:e>
                                    <m:sub>
                                      <m:r>
                                        <a:rPr lang="it-IT" sz="1400" i="1">
                                          <a:latin typeface="Cambria Math" panose="02040503050406030204" pitchFamily="18" charset="0"/>
                                        </a:rPr>
                                        <m:t>1</m:t>
                                      </m:r>
                                    </m:sub>
                                  </m:sSub>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𝛽</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m:t>
                                          </m:r>
                                          <m:r>
                                            <a:rPr lang="it-IT" sz="1400" i="1">
                                              <a:latin typeface="Cambria Math" panose="02040503050406030204" pitchFamily="18" charset="0"/>
                                            </a:rPr>
                                            <m:t>𝑘</m:t>
                                          </m:r>
                                        </m:e>
                                        <m:sub>
                                          <m:r>
                                            <a:rPr lang="it-IT" sz="1400" i="1">
                                              <a:latin typeface="Cambria Math" panose="02040503050406030204" pitchFamily="18" charset="0"/>
                                            </a:rPr>
                                            <m:t>3</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b="0" i="1" smtClean="0">
                                              <a:latin typeface="Cambria Math" panose="02040503050406030204" pitchFamily="18" charset="0"/>
                                            </a:rPr>
                                            <m:t>4</m:t>
                                          </m:r>
                                        </m:sub>
                                      </m:sSub>
                                    </m:num>
                                    <m:den>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𝛽</m:t>
                                          </m:r>
                                        </m:e>
                                        <m:sub>
                                          <m:r>
                                            <a:rPr lang="it-IT" sz="1400" i="1">
                                              <a:latin typeface="Cambria Math" panose="02040503050406030204" pitchFamily="18" charset="0"/>
                                            </a:rPr>
                                            <m:t>2</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𝛽</m:t>
                                          </m:r>
                                        </m:e>
                                        <m:sub>
                                          <m:r>
                                            <a:rPr lang="it-IT" sz="1400" i="1">
                                              <a:latin typeface="Cambria Math" panose="02040503050406030204" pitchFamily="18" charset="0"/>
                                            </a:rPr>
                                            <m:t>1</m:t>
                                          </m:r>
                                        </m:sub>
                                      </m:sSub>
                                    </m:den>
                                  </m:f>
                                  <m:r>
                                    <a:rPr lang="it-IT" sz="1400" b="0" i="1" smtClean="0">
                                      <a:latin typeface="Cambria Math" panose="02040503050406030204" pitchFamily="18" charset="0"/>
                                    </a:rPr>
                                    <m:t>                                                       </m:t>
                                  </m:r>
                                </m:e>
                              </m:mr>
                              <m:mr>
                                <m:e>
                                  <m:sSub>
                                    <m:sSubPr>
                                      <m:ctrlPr>
                                        <a:rPr lang="it-IT" sz="1400" i="1">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𝛽</m:t>
                                      </m:r>
                                    </m:e>
                                    <m:sub>
                                      <m:r>
                                        <a:rPr lang="it-IT" sz="1400" i="1">
                                          <a:latin typeface="Cambria Math" panose="02040503050406030204" pitchFamily="18" charset="0"/>
                                        </a:rPr>
                                        <m:t>1</m:t>
                                      </m:r>
                                    </m:sub>
                                  </m:sSub>
                                  <m:r>
                                    <a:rPr lang="it-IT" sz="1400" i="1">
                                      <a:latin typeface="Cambria Math" panose="02040503050406030204" pitchFamily="18" charset="0"/>
                                    </a:rPr>
                                    <m:t>=</m:t>
                                  </m:r>
                                  <m:f>
                                    <m:fPr>
                                      <m:ctrlPr>
                                        <a:rPr lang="it-IT" sz="1400" i="1" smtClean="0">
                                          <a:latin typeface="Cambria Math" panose="02040503050406030204" pitchFamily="18" charset="0"/>
                                        </a:rPr>
                                      </m:ctrlPr>
                                    </m:fPr>
                                    <m:num>
                                      <m:d>
                                        <m:dPr>
                                          <m:ctrlPr>
                                            <a:rPr lang="it-IT" sz="1400" b="0" i="1" smtClean="0">
                                              <a:latin typeface="Cambria Math" panose="02040503050406030204" pitchFamily="18" charset="0"/>
                                            </a:rPr>
                                          </m:ctrlPr>
                                        </m:dPr>
                                        <m:e>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b="0" i="1" smtClean="0">
                                                      <a:latin typeface="Cambria Math" panose="02040503050406030204" pitchFamily="18" charset="0"/>
                                                    </a:rPr>
                                                    <m:t>2</m:t>
                                                  </m:r>
                                                </m:sub>
                                              </m:sSub>
                                              <m:r>
                                                <a:rPr lang="it-IT" sz="1400" b="0" i="1" smtClean="0">
                                                  <a:latin typeface="Cambria Math" panose="02040503050406030204" pitchFamily="18" charset="0"/>
                                                </a:rPr>
                                                <m:t>+</m:t>
                                              </m:r>
                                              <m:r>
                                                <a:rPr lang="it-IT" sz="1400" i="1">
                                                  <a:latin typeface="Cambria Math" panose="02040503050406030204" pitchFamily="18" charset="0"/>
                                                </a:rPr>
                                                <m:t>𝑘</m:t>
                                              </m:r>
                                            </m:e>
                                            <m:sub>
                                              <m:r>
                                                <a:rPr lang="it-IT" sz="1400" i="1">
                                                  <a:latin typeface="Cambria Math" panose="02040503050406030204" pitchFamily="18" charset="0"/>
                                                </a:rPr>
                                                <m:t>3</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4</m:t>
                                              </m:r>
                                            </m:sub>
                                          </m:sSub>
                                        </m:e>
                                      </m:d>
                                      <m:r>
                                        <a:rPr lang="it-IT" sz="1400" b="0" i="1" smtClean="0">
                                          <a:latin typeface="Cambria Math" panose="02040503050406030204" pitchFamily="18" charset="0"/>
                                        </a:rPr>
                                        <m:t>−</m:t>
                                      </m:r>
                                      <m:rad>
                                        <m:radPr>
                                          <m:degHide m:val="on"/>
                                          <m:ctrlPr>
                                            <a:rPr lang="it-IT" sz="1400" b="0" i="1" smtClean="0">
                                              <a:latin typeface="Cambria Math" panose="02040503050406030204" pitchFamily="18" charset="0"/>
                                            </a:rPr>
                                          </m:ctrlPr>
                                        </m:radPr>
                                        <m:deg/>
                                        <m:e>
                                          <m:sSup>
                                            <m:sSupPr>
                                              <m:ctrlPr>
                                                <a:rPr lang="it-IT" sz="1400" b="0" i="1" smtClean="0">
                                                  <a:latin typeface="Cambria Math" panose="02040503050406030204" pitchFamily="18" charset="0"/>
                                                </a:rPr>
                                              </m:ctrlPr>
                                            </m:sSupPr>
                                            <m:e>
                                              <m:d>
                                                <m:dPr>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r>
                                                        <a:rPr lang="it-IT" sz="1400" i="1">
                                                          <a:latin typeface="Cambria Math" panose="02040503050406030204" pitchFamily="18" charset="0"/>
                                                        </a:rPr>
                                                        <m:t>+</m:t>
                                                      </m:r>
                                                      <m:r>
                                                        <a:rPr lang="it-IT" sz="1400" i="1">
                                                          <a:latin typeface="Cambria Math" panose="02040503050406030204" pitchFamily="18" charset="0"/>
                                                        </a:rPr>
                                                        <m:t>𝑘</m:t>
                                                      </m:r>
                                                    </m:e>
                                                    <m:sub>
                                                      <m:r>
                                                        <a:rPr lang="it-IT" sz="1400" i="1">
                                                          <a:latin typeface="Cambria Math" panose="02040503050406030204" pitchFamily="18" charset="0"/>
                                                        </a:rPr>
                                                        <m:t>3</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4</m:t>
                                                      </m:r>
                                                    </m:sub>
                                                  </m:sSub>
                                                </m:e>
                                              </m:d>
                                            </m:e>
                                            <m:sup>
                                              <m:r>
                                                <a:rPr lang="it-IT" sz="1400" b="0" i="1" smtClean="0">
                                                  <a:latin typeface="Cambria Math" panose="02040503050406030204" pitchFamily="18" charset="0"/>
                                                </a:rPr>
                                                <m:t>2</m:t>
                                              </m:r>
                                            </m:sup>
                                          </m:sSup>
                                          <m:r>
                                            <a:rPr lang="it-IT" sz="1400" b="0" i="1" smtClean="0">
                                              <a:latin typeface="Cambria Math" panose="02040503050406030204" pitchFamily="18" charset="0"/>
                                            </a:rPr>
                                            <m:t>−4</m:t>
                                          </m:r>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b="0" i="1" smtClean="0">
                                                  <a:latin typeface="Cambria Math" panose="02040503050406030204" pitchFamily="18" charset="0"/>
                                                </a:rPr>
                                                <m:t>4</m:t>
                                              </m:r>
                                            </m:sub>
                                          </m:sSub>
                                        </m:e>
                                      </m:rad>
                                    </m:num>
                                    <m:den>
                                      <m:r>
                                        <a:rPr lang="it-IT" sz="1400" b="0" i="1" smtClean="0">
                                          <a:latin typeface="Cambria Math" panose="02040503050406030204" pitchFamily="18" charset="0"/>
                                        </a:rPr>
                                        <m:t>2</m:t>
                                      </m:r>
                                    </m:den>
                                  </m:f>
                                </m:e>
                              </m:mr>
                              <m:mr>
                                <m:e>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𝛽</m:t>
                                      </m:r>
                                    </m:e>
                                    <m:sub>
                                      <m:r>
                                        <a:rPr lang="it-IT" sz="1400" b="0" i="1" smtClean="0">
                                          <a:latin typeface="Cambria Math" panose="02040503050406030204" pitchFamily="18" charset="0"/>
                                        </a:rPr>
                                        <m:t>2</m:t>
                                      </m:r>
                                    </m:sub>
                                  </m:sSub>
                                  <m:r>
                                    <a:rPr lang="it-IT" sz="1400" i="1">
                                      <a:latin typeface="Cambria Math" panose="02040503050406030204" pitchFamily="18" charset="0"/>
                                    </a:rPr>
                                    <m:t>=</m:t>
                                  </m:r>
                                  <m:f>
                                    <m:fPr>
                                      <m:ctrlPr>
                                        <a:rPr lang="it-IT" sz="1400" i="1">
                                          <a:latin typeface="Cambria Math" panose="02040503050406030204" pitchFamily="18" charset="0"/>
                                        </a:rPr>
                                      </m:ctrlPr>
                                    </m:fPr>
                                    <m:num>
                                      <m:d>
                                        <m:dPr>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r>
                                                <a:rPr lang="it-IT" sz="1400" i="1">
                                                  <a:latin typeface="Cambria Math" panose="02040503050406030204" pitchFamily="18" charset="0"/>
                                                </a:rPr>
                                                <m:t>+</m:t>
                                              </m:r>
                                              <m:r>
                                                <a:rPr lang="it-IT" sz="1400" i="1">
                                                  <a:latin typeface="Cambria Math" panose="02040503050406030204" pitchFamily="18" charset="0"/>
                                                </a:rPr>
                                                <m:t>𝑘</m:t>
                                              </m:r>
                                            </m:e>
                                            <m:sub>
                                              <m:r>
                                                <a:rPr lang="it-IT" sz="1400" i="1">
                                                  <a:latin typeface="Cambria Math" panose="02040503050406030204" pitchFamily="18" charset="0"/>
                                                </a:rPr>
                                                <m:t>3</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4</m:t>
                                              </m:r>
                                            </m:sub>
                                          </m:sSub>
                                        </m:e>
                                      </m:d>
                                      <m:r>
                                        <a:rPr lang="it-IT" sz="1400" b="0" i="1" smtClean="0">
                                          <a:latin typeface="Cambria Math" panose="02040503050406030204" pitchFamily="18" charset="0"/>
                                        </a:rPr>
                                        <m:t>+</m:t>
                                      </m:r>
                                      <m:rad>
                                        <m:radPr>
                                          <m:degHide m:val="on"/>
                                          <m:ctrlPr>
                                            <a:rPr lang="it-IT" sz="1400" i="1">
                                              <a:latin typeface="Cambria Math" panose="02040503050406030204" pitchFamily="18" charset="0"/>
                                            </a:rPr>
                                          </m:ctrlPr>
                                        </m:radPr>
                                        <m:deg/>
                                        <m:e>
                                          <m:sSup>
                                            <m:sSupPr>
                                              <m:ctrlPr>
                                                <a:rPr lang="it-IT" sz="1400" i="1">
                                                  <a:latin typeface="Cambria Math" panose="02040503050406030204" pitchFamily="18" charset="0"/>
                                                </a:rPr>
                                              </m:ctrlPr>
                                            </m:sSupPr>
                                            <m:e>
                                              <m:d>
                                                <m:dPr>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r>
                                                        <a:rPr lang="it-IT" sz="1400" i="1">
                                                          <a:latin typeface="Cambria Math" panose="02040503050406030204" pitchFamily="18" charset="0"/>
                                                        </a:rPr>
                                                        <m:t>+</m:t>
                                                      </m:r>
                                                      <m:r>
                                                        <a:rPr lang="it-IT" sz="1400" i="1">
                                                          <a:latin typeface="Cambria Math" panose="02040503050406030204" pitchFamily="18" charset="0"/>
                                                        </a:rPr>
                                                        <m:t>𝑘</m:t>
                                                      </m:r>
                                                    </m:e>
                                                    <m:sub>
                                                      <m:r>
                                                        <a:rPr lang="it-IT" sz="1400" i="1">
                                                          <a:latin typeface="Cambria Math" panose="02040503050406030204" pitchFamily="18" charset="0"/>
                                                        </a:rPr>
                                                        <m:t>3</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4</m:t>
                                                      </m:r>
                                                    </m:sub>
                                                  </m:sSub>
                                                </m:e>
                                              </m:d>
                                            </m:e>
                                            <m:sup>
                                              <m:r>
                                                <a:rPr lang="it-IT" sz="1400" i="1">
                                                  <a:latin typeface="Cambria Math" panose="02040503050406030204" pitchFamily="18" charset="0"/>
                                                </a:rPr>
                                                <m:t>2</m:t>
                                              </m:r>
                                            </m:sup>
                                          </m:sSup>
                                          <m:r>
                                            <a:rPr lang="it-IT" sz="1400" i="1">
                                              <a:latin typeface="Cambria Math" panose="02040503050406030204" pitchFamily="18" charset="0"/>
                                            </a:rPr>
                                            <m:t>−4</m:t>
                                          </m:r>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4</m:t>
                                              </m:r>
                                            </m:sub>
                                          </m:sSub>
                                        </m:e>
                                      </m:rad>
                                    </m:num>
                                    <m:den>
                                      <m:r>
                                        <a:rPr lang="it-IT" sz="1400" i="1">
                                          <a:latin typeface="Cambria Math" panose="02040503050406030204" pitchFamily="18" charset="0"/>
                                        </a:rPr>
                                        <m:t>2</m:t>
                                      </m:r>
                                    </m:den>
                                  </m:f>
                                </m:e>
                              </m:mr>
                            </m:m>
                          </m:e>
                        </m:mr>
                      </m:m>
                    </m:oMath>
                  </m:oMathPara>
                </a14:m>
                <a:endParaRPr lang="it-IT" sz="1400" dirty="0"/>
              </a:p>
            </p:txBody>
          </p:sp>
        </mc:Choice>
        <mc:Fallback xmlns="">
          <p:sp>
            <p:nvSpPr>
              <p:cNvPr id="25" name="Rettangolo 24"/>
              <p:cNvSpPr>
                <a:spLocks noRot="1" noChangeAspect="1" noMove="1" noResize="1" noEditPoints="1" noAdjustHandles="1" noChangeArrowheads="1" noChangeShapeType="1" noTextEdit="1"/>
              </p:cNvSpPr>
              <p:nvPr/>
            </p:nvSpPr>
            <p:spPr>
              <a:xfrm>
                <a:off x="678164" y="3029099"/>
                <a:ext cx="4046236" cy="2163093"/>
              </a:xfrm>
              <a:prstGeom prst="rect">
                <a:avLst/>
              </a:prstGeom>
              <a:blipFill>
                <a:blip r:embed="rId5"/>
                <a:stretch>
                  <a:fillRect/>
                </a:stretch>
              </a:blipFill>
              <a:ln>
                <a:solidFill>
                  <a:schemeClr val="tx2">
                    <a:lumMod val="75000"/>
                  </a:schemeClr>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Rettangolo 25"/>
              <p:cNvSpPr/>
              <p:nvPr/>
            </p:nvSpPr>
            <p:spPr>
              <a:xfrm>
                <a:off x="7194550" y="3101542"/>
                <a:ext cx="1640210" cy="1987404"/>
              </a:xfrm>
              <a:prstGeom prst="rect">
                <a:avLst/>
              </a:prstGeom>
              <a:ln>
                <a:solidFill>
                  <a:schemeClr val="tx2">
                    <a:lumMod val="75000"/>
                  </a:schemeClr>
                </a:solidFill>
              </a:ln>
            </p:spPr>
            <p:txBody>
              <a:bodyPr wrap="square" anchor="ctr">
                <a:spAutoFit/>
              </a:bodyPr>
              <a:lstStyle/>
              <a:p>
                <a:pPr>
                  <a:spcBef>
                    <a:spcPts val="1200"/>
                  </a:spcBef>
                  <a:spcAft>
                    <a:spcPts val="1200"/>
                  </a:spcAft>
                </a:pPr>
                <a14:m>
                  <m:oMathPara xmlns:m="http://schemas.openxmlformats.org/officeDocument/2006/math">
                    <m:oMathParaPr>
                      <m:jc m:val="left"/>
                    </m:oMathParaPr>
                    <m:oMath xmlns:m="http://schemas.openxmlformats.org/officeDocument/2006/math">
                      <m:m>
                        <m:mPr>
                          <m:mcs>
                            <m:mc>
                              <m:mcPr>
                                <m:count m:val="1"/>
                                <m:mcJc m:val="center"/>
                              </m:mcPr>
                            </m:mc>
                          </m:mcs>
                          <m:ctrlPr>
                            <a:rPr lang="it-IT" sz="1400" i="1" smtClean="0">
                              <a:latin typeface="Cambria Math" panose="02040503050406030204" pitchFamily="18" charset="0"/>
                            </a:rPr>
                          </m:ctrlPr>
                        </m:mPr>
                        <m:mr>
                          <m:e>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𝛼</m:t>
                                </m:r>
                              </m:e>
                              <m:sub>
                                <m:r>
                                  <a:rPr lang="it-IT" sz="1400" i="1">
                                    <a:latin typeface="Cambria Math" panose="02040503050406030204" pitchFamily="18" charset="0"/>
                                  </a:rPr>
                                  <m:t>1</m:t>
                                </m:r>
                              </m:sub>
                            </m:sSub>
                            <m:r>
                              <a:rPr lang="it-IT" sz="1400" b="0" i="1" smtClean="0">
                                <a:latin typeface="Cambria Math" panose="02040503050406030204" pitchFamily="18" charset="0"/>
                              </a:rPr>
                              <m:t>=</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𝐾</m:t>
                                </m:r>
                              </m:e>
                              <m:sub>
                                <m:r>
                                  <a:rPr lang="it-IT" sz="1400" b="0" i="1" smtClean="0">
                                    <a:latin typeface="Cambria Math" panose="02040503050406030204" pitchFamily="18" charset="0"/>
                                  </a:rPr>
                                  <m:t>1</m:t>
                                </m:r>
                              </m:sub>
                            </m:sSub>
                            <m:f>
                              <m:fPr>
                                <m:ctrlPr>
                                  <a:rPr lang="it-IT" sz="1400" b="0" i="1" smtClean="0">
                                    <a:latin typeface="Cambria Math" panose="02040503050406030204" pitchFamily="18" charset="0"/>
                                  </a:rPr>
                                </m:ctrlPr>
                              </m:fPr>
                              <m:num>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𝑘</m:t>
                                    </m:r>
                                  </m:e>
                                  <m:sub>
                                    <m:r>
                                      <a:rPr lang="it-IT" sz="1400" b="0" i="1" smtClean="0">
                                        <a:latin typeface="Cambria Math" panose="02040503050406030204" pitchFamily="18" charset="0"/>
                                      </a:rPr>
                                      <m:t>3</m:t>
                                    </m:r>
                                  </m:sub>
                                </m:sSub>
                              </m:num>
                              <m:den>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r>
                                      <a:rPr lang="it-IT" sz="1400" i="1">
                                        <a:latin typeface="Cambria Math" panose="02040503050406030204" pitchFamily="18" charset="0"/>
                                      </a:rPr>
                                      <m:t>+</m:t>
                                    </m:r>
                                    <m:r>
                                      <a:rPr lang="it-IT" sz="1400" i="1">
                                        <a:latin typeface="Cambria Math" panose="02040503050406030204" pitchFamily="18" charset="0"/>
                                      </a:rPr>
                                      <m:t>𝑘</m:t>
                                    </m:r>
                                  </m:e>
                                  <m:sub>
                                    <m:r>
                                      <a:rPr lang="it-IT" sz="1400" i="1">
                                        <a:latin typeface="Cambria Math" panose="02040503050406030204" pitchFamily="18" charset="0"/>
                                      </a:rPr>
                                      <m:t>3</m:t>
                                    </m:r>
                                  </m:sub>
                                </m:sSub>
                              </m:den>
                            </m:f>
                          </m:e>
                        </m:mr>
                        <m:mr>
                          <m:e>
                            <m:eqArr>
                              <m:eqArrPr>
                                <m:ctrlPr>
                                  <a:rPr lang="it-IT" sz="1400" i="1" smtClean="0">
                                    <a:latin typeface="Cambria Math" panose="02040503050406030204" pitchFamily="18" charset="0"/>
                                  </a:rPr>
                                </m:ctrlPr>
                              </m:eqArrPr>
                              <m:e>
                                <m:sSub>
                                  <m:sSubPr>
                                    <m:ctrlPr>
                                      <a:rPr lang="it-IT" sz="1400" i="1">
                                        <a:latin typeface="Cambria Math" panose="02040503050406030204" pitchFamily="18" charset="0"/>
                                      </a:rPr>
                                    </m:ctrlPr>
                                  </m:sSubPr>
                                  <m:e>
                                    <m:r>
                                      <a:rPr lang="it-IT" sz="1400" i="1">
                                        <a:latin typeface="Cambria Math" panose="02040503050406030204" pitchFamily="18" charset="0"/>
                                        <a:ea typeface="Cambria Math" panose="02040503050406030204" pitchFamily="18" charset="0"/>
                                      </a:rPr>
                                      <m:t>𝛼</m:t>
                                    </m:r>
                                  </m:e>
                                  <m:sub>
                                    <m:r>
                                      <a:rPr lang="it-IT" sz="1400" b="0" i="1" smtClean="0">
                                        <a:latin typeface="Cambria Math" panose="02040503050406030204" pitchFamily="18" charset="0"/>
                                        <a:ea typeface="Cambria Math" panose="02040503050406030204" pitchFamily="18" charset="0"/>
                                      </a:rPr>
                                      <m:t>2</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𝐾</m:t>
                                    </m:r>
                                  </m:e>
                                  <m:sub>
                                    <m:r>
                                      <a:rPr lang="it-IT" sz="1400" i="1">
                                        <a:latin typeface="Cambria Math" panose="02040503050406030204" pitchFamily="18" charset="0"/>
                                      </a:rPr>
                                      <m:t>1</m:t>
                                    </m:r>
                                  </m:sub>
                                </m:sSub>
                                <m:f>
                                  <m:fPr>
                                    <m:ctrlPr>
                                      <a:rPr lang="it-IT" sz="1400" i="1">
                                        <a:latin typeface="Cambria Math" panose="02040503050406030204" pitchFamily="18" charset="0"/>
                                      </a:rPr>
                                    </m:ctrlPr>
                                  </m:fPr>
                                  <m:num>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num>
                                  <m:den>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r>
                                          <a:rPr lang="it-IT" sz="1400" i="1">
                                            <a:latin typeface="Cambria Math" panose="02040503050406030204" pitchFamily="18" charset="0"/>
                                          </a:rPr>
                                          <m:t>+</m:t>
                                        </m:r>
                                        <m:r>
                                          <a:rPr lang="it-IT" sz="1400" i="1">
                                            <a:latin typeface="Cambria Math" panose="02040503050406030204" pitchFamily="18" charset="0"/>
                                          </a:rPr>
                                          <m:t>𝑘</m:t>
                                        </m:r>
                                      </m:e>
                                      <m:sub>
                                        <m:r>
                                          <a:rPr lang="it-IT" sz="1400" i="1">
                                            <a:latin typeface="Cambria Math" panose="02040503050406030204" pitchFamily="18" charset="0"/>
                                          </a:rPr>
                                          <m:t>3</m:t>
                                        </m:r>
                                      </m:sub>
                                    </m:sSub>
                                  </m:den>
                                </m:f>
                              </m:e>
                              <m:e/>
                              <m:e>
                                <m:eqArr>
                                  <m:eqArrPr>
                                    <m:ctrlPr>
                                      <a:rPr lang="it-IT" sz="1400" i="1">
                                        <a:latin typeface="Cambria Math" panose="02040503050406030204" pitchFamily="18" charset="0"/>
                                      </a:rPr>
                                    </m:ctrlPr>
                                  </m:eqArrPr>
                                  <m:e>
                                    <m:sSub>
                                      <m:sSubPr>
                                        <m:ctrlPr>
                                          <a:rPr lang="it-IT" sz="1400" i="1">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𝛽</m:t>
                                        </m:r>
                                      </m:e>
                                      <m:sub>
                                        <m:r>
                                          <a:rPr lang="it-IT" sz="1400" i="1">
                                            <a:latin typeface="Cambria Math" panose="02040503050406030204" pitchFamily="18" charset="0"/>
                                          </a:rPr>
                                          <m:t>1</m:t>
                                        </m:r>
                                      </m:sub>
                                    </m:sSub>
                                    <m:r>
                                      <a:rPr lang="it-IT" sz="1400" i="1">
                                        <a:latin typeface="Cambria Math" panose="02040503050406030204" pitchFamily="18" charset="0"/>
                                      </a:rPr>
                                      <m:t>=</m:t>
                                    </m:r>
                                    <m:r>
                                      <a:rPr lang="it-IT" sz="1400" i="1" smtClean="0">
                                        <a:latin typeface="Cambria Math" panose="02040503050406030204" pitchFamily="18" charset="0"/>
                                      </a:rPr>
                                      <m:t>0</m:t>
                                    </m:r>
                                    <m:r>
                                      <a:rPr lang="it-IT" sz="1400" b="0" i="1" smtClean="0">
                                        <a:latin typeface="Cambria Math" panose="02040503050406030204" pitchFamily="18" charset="0"/>
                                      </a:rPr>
                                      <m:t>                 </m:t>
                                    </m:r>
                                  </m:e>
                                  <m:e>
                                    <m:r>
                                      <a:rPr lang="it-IT" sz="1400" b="0" i="1" smtClean="0">
                                        <a:latin typeface="Cambria Math" panose="02040503050406030204" pitchFamily="18" charset="0"/>
                                      </a:rPr>
                                      <m:t>                 </m:t>
                                    </m:r>
                                  </m:e>
                                </m:eqArr>
                              </m:e>
                              <m:e>
                                <m:sSub>
                                  <m:sSubPr>
                                    <m:ctrlPr>
                                      <a:rPr lang="it-IT" sz="1400" i="1">
                                        <a:latin typeface="Cambria Math" panose="02040503050406030204" pitchFamily="18" charset="0"/>
                                      </a:rPr>
                                    </m:ctrlPr>
                                  </m:sSubPr>
                                  <m:e>
                                    <m:r>
                                      <a:rPr lang="it-IT" sz="1400" i="1" smtClean="0">
                                        <a:latin typeface="Cambria Math" panose="02040503050406030204" pitchFamily="18" charset="0"/>
                                        <a:ea typeface="Cambria Math" panose="02040503050406030204" pitchFamily="18" charset="0"/>
                                      </a:rPr>
                                      <m:t>𝛽</m:t>
                                    </m:r>
                                  </m:e>
                                  <m:sub>
                                    <m:r>
                                      <a:rPr lang="it-IT" sz="1400" b="0" i="1" smtClean="0">
                                        <a:latin typeface="Cambria Math" panose="02040503050406030204" pitchFamily="18" charset="0"/>
                                        <a:ea typeface="Cambria Math" panose="02040503050406030204" pitchFamily="18" charset="0"/>
                                      </a:rPr>
                                      <m:t>2</m:t>
                                    </m:r>
                                  </m:sub>
                                </m:sSub>
                                <m:r>
                                  <a:rPr lang="it-IT" sz="1400" i="1">
                                    <a:latin typeface="Cambria Math" panose="02040503050406030204" pitchFamily="18" charset="0"/>
                                  </a:rPr>
                                  <m:t>=</m:t>
                                </m:r>
                                <m:d>
                                  <m:dPr>
                                    <m:ctrlPr>
                                      <a:rPr lang="it-IT" sz="1400" i="1">
                                        <a:latin typeface="Cambria Math" panose="02040503050406030204" pitchFamily="18" charset="0"/>
                                      </a:rPr>
                                    </m:ctrlPr>
                                  </m:dPr>
                                  <m:e>
                                    <m:sSub>
                                      <m:sSubPr>
                                        <m:ctrlPr>
                                          <a:rPr lang="it-IT" sz="1400" i="1">
                                            <a:latin typeface="Cambria Math" panose="02040503050406030204" pitchFamily="18" charset="0"/>
                                          </a:rPr>
                                        </m:ctrlPr>
                                      </m:sSubPr>
                                      <m:e>
                                        <m:sSub>
                                          <m:sSubPr>
                                            <m:ctrlPr>
                                              <a:rPr lang="it-IT" sz="1400" i="1">
                                                <a:latin typeface="Cambria Math" panose="02040503050406030204" pitchFamily="18" charset="0"/>
                                              </a:rPr>
                                            </m:ctrlPr>
                                          </m:sSubPr>
                                          <m:e>
                                            <m:r>
                                              <a:rPr lang="it-IT" sz="1400" i="1">
                                                <a:latin typeface="Cambria Math" panose="02040503050406030204" pitchFamily="18" charset="0"/>
                                              </a:rPr>
                                              <m:t>𝑘</m:t>
                                            </m:r>
                                          </m:e>
                                          <m:sub>
                                            <m:r>
                                              <a:rPr lang="it-IT" sz="1400" i="1">
                                                <a:latin typeface="Cambria Math" panose="02040503050406030204" pitchFamily="18" charset="0"/>
                                              </a:rPr>
                                              <m:t>2</m:t>
                                            </m:r>
                                          </m:sub>
                                        </m:sSub>
                                        <m:r>
                                          <a:rPr lang="it-IT" sz="1400" i="1">
                                            <a:latin typeface="Cambria Math" panose="02040503050406030204" pitchFamily="18" charset="0"/>
                                          </a:rPr>
                                          <m:t>+</m:t>
                                        </m:r>
                                        <m:r>
                                          <a:rPr lang="it-IT" sz="1400" i="1">
                                            <a:latin typeface="Cambria Math" panose="02040503050406030204" pitchFamily="18" charset="0"/>
                                          </a:rPr>
                                          <m:t>𝑘</m:t>
                                        </m:r>
                                      </m:e>
                                      <m:sub>
                                        <m:r>
                                          <a:rPr lang="it-IT" sz="1400" i="1">
                                            <a:latin typeface="Cambria Math" panose="02040503050406030204" pitchFamily="18" charset="0"/>
                                          </a:rPr>
                                          <m:t>3</m:t>
                                        </m:r>
                                      </m:sub>
                                    </m:sSub>
                                  </m:e>
                                </m:d>
                                <m:r>
                                  <a:rPr lang="it-IT" sz="1400" b="0" i="1" smtClean="0">
                                    <a:latin typeface="Cambria Math" panose="02040503050406030204" pitchFamily="18" charset="0"/>
                                  </a:rPr>
                                  <m:t>  </m:t>
                                </m:r>
                              </m:e>
                            </m:eqArr>
                          </m:e>
                        </m:mr>
                      </m:m>
                    </m:oMath>
                  </m:oMathPara>
                </a14:m>
                <a:endParaRPr lang="it-IT" sz="1400" dirty="0"/>
              </a:p>
            </p:txBody>
          </p:sp>
        </mc:Choice>
        <mc:Fallback xmlns="">
          <p:sp>
            <p:nvSpPr>
              <p:cNvPr id="26" name="Rettangolo 25"/>
              <p:cNvSpPr>
                <a:spLocks noRot="1" noChangeAspect="1" noMove="1" noResize="1" noEditPoints="1" noAdjustHandles="1" noChangeArrowheads="1" noChangeShapeType="1" noTextEdit="1"/>
              </p:cNvSpPr>
              <p:nvPr/>
            </p:nvSpPr>
            <p:spPr>
              <a:xfrm>
                <a:off x="7194550" y="3101542"/>
                <a:ext cx="1640210" cy="1987404"/>
              </a:xfrm>
              <a:prstGeom prst="rect">
                <a:avLst/>
              </a:prstGeom>
              <a:blipFill>
                <a:blip r:embed="rId6"/>
                <a:stretch>
                  <a:fillRect/>
                </a:stretch>
              </a:blipFill>
              <a:ln>
                <a:solidFill>
                  <a:schemeClr val="tx2">
                    <a:lumMod val="75000"/>
                  </a:schemeClr>
                </a:solid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CasellaDiTesto 26"/>
              <p:cNvSpPr txBox="1"/>
              <p:nvPr/>
            </p:nvSpPr>
            <p:spPr>
              <a:xfrm>
                <a:off x="5041900" y="1713187"/>
                <a:ext cx="5257800" cy="10681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
                        <m:fPr>
                          <m:ctrlPr>
                            <a:rPr lang="it-IT" sz="1600" i="1">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rPr>
                                <m:t>𝐾</m:t>
                              </m:r>
                            </m:e>
                            <m:sub>
                              <m:r>
                                <a:rPr lang="it-IT" sz="1600" i="1">
                                  <a:latin typeface="Cambria Math" panose="02040503050406030204" pitchFamily="18" charset="0"/>
                                </a:rPr>
                                <m:t>1</m:t>
                              </m:r>
                            </m:sub>
                          </m:sSub>
                        </m:num>
                        <m:den>
                          <m:sSub>
                            <m:sSubPr>
                              <m:ctrlPr>
                                <a:rPr lang="it-IT" sz="1600" i="1">
                                  <a:latin typeface="Cambria Math" panose="02040503050406030204" pitchFamily="18" charset="0"/>
                                </a:rPr>
                              </m:ctrlPr>
                            </m:sSubPr>
                            <m:e>
                              <m:sSub>
                                <m:sSubPr>
                                  <m:ctrlPr>
                                    <a:rPr lang="it-IT" sz="1600" i="1">
                                      <a:latin typeface="Cambria Math" panose="02040503050406030204" pitchFamily="18" charset="0"/>
                                    </a:rPr>
                                  </m:ctrlPr>
                                </m:sSubPr>
                                <m:e>
                                  <m:r>
                                    <a:rPr lang="it-IT" sz="1600" i="1">
                                      <a:latin typeface="Cambria Math" panose="02040503050406030204" pitchFamily="18" charset="0"/>
                                    </a:rPr>
                                    <m:t>𝑘</m:t>
                                  </m:r>
                                </m:e>
                                <m:sub>
                                  <m:r>
                                    <a:rPr lang="it-IT" sz="1600" i="1">
                                      <a:latin typeface="Cambria Math" panose="02040503050406030204" pitchFamily="18" charset="0"/>
                                    </a:rPr>
                                    <m:t>2</m:t>
                                  </m:r>
                                </m:sub>
                              </m:sSub>
                              <m:r>
                                <a:rPr lang="it-IT" sz="1600" i="1">
                                  <a:latin typeface="Cambria Math" panose="02040503050406030204" pitchFamily="18" charset="0"/>
                                </a:rPr>
                                <m:t>+</m:t>
                              </m:r>
                              <m:r>
                                <a:rPr lang="it-IT" sz="1600" i="1">
                                  <a:latin typeface="Cambria Math" panose="02040503050406030204" pitchFamily="18" charset="0"/>
                                </a:rPr>
                                <m:t>𝑘</m:t>
                              </m:r>
                            </m:e>
                            <m:sub>
                              <m:r>
                                <a:rPr lang="it-IT" sz="1600" i="1">
                                  <a:latin typeface="Cambria Math" panose="02040503050406030204" pitchFamily="18" charset="0"/>
                                </a:rPr>
                                <m:t>3</m:t>
                              </m:r>
                            </m:sub>
                          </m:sSub>
                        </m:den>
                      </m:f>
                      <m:d>
                        <m:dPr>
                          <m:begChr m:val="["/>
                          <m:endChr m:val="]"/>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𝑘</m:t>
                              </m:r>
                            </m:e>
                            <m:sub>
                              <m:r>
                                <a:rPr lang="it-IT" sz="1600" i="1">
                                  <a:latin typeface="Cambria Math" panose="02040503050406030204" pitchFamily="18" charset="0"/>
                                </a:rPr>
                                <m:t>3</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𝑘</m:t>
                              </m:r>
                            </m:e>
                            <m:sub>
                              <m:r>
                                <a:rPr lang="it-IT" sz="1600" b="0" i="1" smtClean="0">
                                  <a:latin typeface="Cambria Math" panose="02040503050406030204" pitchFamily="18" charset="0"/>
                                </a:rPr>
                                <m:t>2</m:t>
                              </m:r>
                            </m:sub>
                          </m:sSub>
                          <m:sSup>
                            <m:sSupPr>
                              <m:ctrlPr>
                                <a:rPr lang="it-IT" sz="1600" i="1">
                                  <a:latin typeface="Cambria Math" panose="02040503050406030204" pitchFamily="18" charset="0"/>
                                </a:rPr>
                              </m:ctrlPr>
                            </m:sSupPr>
                            <m:e>
                              <m:r>
                                <a:rPr lang="it-IT" sz="1600" i="1">
                                  <a:latin typeface="Cambria Math" panose="02040503050406030204" pitchFamily="18" charset="0"/>
                                </a:rPr>
                                <m:t>𝑒</m:t>
                              </m:r>
                            </m:e>
                            <m:sup>
                              <m:r>
                                <a:rPr lang="it-IT" sz="1600" i="1">
                                  <a:latin typeface="Cambria Math" panose="02040503050406030204" pitchFamily="18" charset="0"/>
                                </a:rPr>
                                <m:t>−</m:t>
                              </m:r>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𝑘</m:t>
                                  </m:r>
                                </m:e>
                                <m:sub>
                                  <m:r>
                                    <a:rPr lang="it-IT" sz="1600" b="0" i="1" smtClean="0">
                                      <a:latin typeface="Cambria Math" panose="02040503050406030204" pitchFamily="18" charset="0"/>
                                    </a:rPr>
                                    <m:t>2</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rPr>
                                    <m:t>𝑘</m:t>
                                  </m:r>
                                </m:e>
                                <m:sub>
                                  <m:r>
                                    <a:rPr lang="it-IT" sz="1600" i="1">
                                      <a:latin typeface="Cambria Math" panose="02040503050406030204" pitchFamily="18" charset="0"/>
                                    </a:rPr>
                                    <m:t>3</m:t>
                                  </m:r>
                                </m:sub>
                              </m:sSub>
                              <m:r>
                                <a:rPr lang="it-IT" sz="1600" b="0" i="1" smtClean="0">
                                  <a:latin typeface="Cambria Math" panose="02040503050406030204" pitchFamily="18" charset="0"/>
                                </a:rPr>
                                <m:t>)</m:t>
                              </m:r>
                              <m:r>
                                <a:rPr lang="it-IT" sz="1600" i="1">
                                  <a:latin typeface="Cambria Math" panose="02040503050406030204" pitchFamily="18" charset="0"/>
                                </a:rPr>
                                <m:t>𝑡</m:t>
                              </m:r>
                            </m:sup>
                          </m:sSup>
                        </m:e>
                      </m:d>
                    </m:oMath>
                  </m:oMathPara>
                </a14:m>
                <a:endParaRPr lang="it-IT" sz="1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                                  </m:t>
                      </m:r>
                    </m:oMath>
                  </m:oMathPara>
                </a14:m>
                <a:endParaRPr lang="it-IT" sz="1600" b="0" i="1" dirty="0">
                  <a:latin typeface="Cambria Math" panose="02040503050406030204" pitchFamily="18" charset="0"/>
                </a:endParaRPr>
              </a:p>
              <a:p>
                <a:r>
                  <a:rPr lang="it-IT" sz="1600" b="0" dirty="0"/>
                  <a:t>                                </a:t>
                </a:r>
                <a14:m>
                  <m:oMath xmlns:m="http://schemas.openxmlformats.org/officeDocument/2006/math">
                    <m:r>
                      <a:rPr lang="it-IT" sz="2000" b="0" i="1" smtClean="0">
                        <a:latin typeface="Cambria Math" panose="02040503050406030204" pitchFamily="18" charset="0"/>
                      </a:rPr>
                      <m:t>=</m:t>
                    </m:r>
                    <m:sSub>
                      <m:sSubPr>
                        <m:ctrlPr>
                          <a:rPr lang="it-IT" sz="2000" b="1" i="1" smtClean="0">
                            <a:solidFill>
                              <a:srgbClr val="C00000"/>
                            </a:solidFill>
                            <a:latin typeface="Cambria Math" panose="02040503050406030204" pitchFamily="18" charset="0"/>
                          </a:rPr>
                        </m:ctrlPr>
                      </m:sSubPr>
                      <m:e>
                        <m:r>
                          <a:rPr lang="it-IT" sz="2000" b="1" i="1" smtClean="0">
                            <a:solidFill>
                              <a:srgbClr val="C00000"/>
                            </a:solidFill>
                            <a:latin typeface="Cambria Math" panose="02040503050406030204" pitchFamily="18" charset="0"/>
                          </a:rPr>
                          <m:t>           </m:t>
                        </m:r>
                        <m:r>
                          <a:rPr lang="it-IT" sz="2000" b="1" i="1" smtClean="0">
                            <a:solidFill>
                              <a:srgbClr val="C00000"/>
                            </a:solidFill>
                            <a:latin typeface="Cambria Math" panose="02040503050406030204" pitchFamily="18" charset="0"/>
                            <a:ea typeface="Cambria Math" panose="02040503050406030204" pitchFamily="18" charset="0"/>
                          </a:rPr>
                          <m:t>𝜶</m:t>
                        </m:r>
                      </m:e>
                      <m:sub>
                        <m:r>
                          <a:rPr lang="it-IT" sz="2000" b="1" i="1" smtClean="0">
                            <a:solidFill>
                              <a:srgbClr val="C00000"/>
                            </a:solidFill>
                            <a:latin typeface="Cambria Math" panose="02040503050406030204" pitchFamily="18" charset="0"/>
                          </a:rPr>
                          <m:t>𝟏</m:t>
                        </m:r>
                      </m:sub>
                    </m:sSub>
                    <m:r>
                      <a:rPr lang="it-IT" sz="2000" b="1" i="1" smtClean="0">
                        <a:solidFill>
                          <a:srgbClr val="C00000"/>
                        </a:solidFill>
                        <a:latin typeface="Cambria Math" panose="02040503050406030204" pitchFamily="18" charset="0"/>
                      </a:rPr>
                      <m:t>+</m:t>
                    </m:r>
                    <m:sSub>
                      <m:sSubPr>
                        <m:ctrlPr>
                          <a:rPr lang="it-IT" sz="2000" b="1" i="1">
                            <a:solidFill>
                              <a:srgbClr val="C00000"/>
                            </a:solidFill>
                            <a:latin typeface="Cambria Math" panose="02040503050406030204" pitchFamily="18" charset="0"/>
                          </a:rPr>
                        </m:ctrlPr>
                      </m:sSubPr>
                      <m:e>
                        <m:r>
                          <a:rPr lang="it-IT" sz="2000" b="1" i="1">
                            <a:solidFill>
                              <a:srgbClr val="C00000"/>
                            </a:solidFill>
                            <a:latin typeface="Cambria Math" panose="02040503050406030204" pitchFamily="18" charset="0"/>
                            <a:ea typeface="Cambria Math" panose="02040503050406030204" pitchFamily="18" charset="0"/>
                          </a:rPr>
                          <m:t>𝜶</m:t>
                        </m:r>
                      </m:e>
                      <m:sub>
                        <m:r>
                          <a:rPr lang="it-IT" sz="2000" b="1" i="1" smtClean="0">
                            <a:solidFill>
                              <a:srgbClr val="C00000"/>
                            </a:solidFill>
                            <a:latin typeface="Cambria Math" panose="02040503050406030204" pitchFamily="18" charset="0"/>
                          </a:rPr>
                          <m:t>𝟐</m:t>
                        </m:r>
                      </m:sub>
                    </m:sSub>
                    <m:sSup>
                      <m:sSupPr>
                        <m:ctrlPr>
                          <a:rPr lang="it-IT" sz="2000" b="1" i="1">
                            <a:solidFill>
                              <a:srgbClr val="C00000"/>
                            </a:solidFill>
                            <a:latin typeface="Cambria Math" panose="02040503050406030204" pitchFamily="18" charset="0"/>
                          </a:rPr>
                        </m:ctrlPr>
                      </m:sSupPr>
                      <m:e>
                        <m:r>
                          <a:rPr lang="it-IT" sz="2000" b="1" i="1">
                            <a:solidFill>
                              <a:srgbClr val="C00000"/>
                            </a:solidFill>
                            <a:latin typeface="Cambria Math" panose="02040503050406030204" pitchFamily="18" charset="0"/>
                          </a:rPr>
                          <m:t>𝒆</m:t>
                        </m:r>
                      </m:e>
                      <m:sup>
                        <m:r>
                          <a:rPr lang="it-IT" sz="2000" b="1" i="1">
                            <a:solidFill>
                              <a:srgbClr val="C00000"/>
                            </a:solidFill>
                            <a:latin typeface="Cambria Math" panose="02040503050406030204" pitchFamily="18" charset="0"/>
                          </a:rPr>
                          <m:t>−</m:t>
                        </m:r>
                        <m:sSub>
                          <m:sSubPr>
                            <m:ctrlPr>
                              <a:rPr lang="it-IT" sz="2000" b="1" i="1">
                                <a:solidFill>
                                  <a:srgbClr val="C00000"/>
                                </a:solidFill>
                                <a:latin typeface="Cambria Math" panose="02040503050406030204" pitchFamily="18" charset="0"/>
                              </a:rPr>
                            </m:ctrlPr>
                          </m:sSubPr>
                          <m:e>
                            <m:r>
                              <a:rPr lang="it-IT" sz="2000" b="1" i="1">
                                <a:solidFill>
                                  <a:srgbClr val="C00000"/>
                                </a:solidFill>
                                <a:latin typeface="Cambria Math" panose="02040503050406030204" pitchFamily="18" charset="0"/>
                                <a:ea typeface="Cambria Math" panose="02040503050406030204" pitchFamily="18" charset="0"/>
                              </a:rPr>
                              <m:t>𝜷</m:t>
                            </m:r>
                          </m:e>
                          <m:sub>
                            <m:r>
                              <a:rPr lang="it-IT" sz="2000" b="1" i="1" smtClean="0">
                                <a:solidFill>
                                  <a:srgbClr val="C00000"/>
                                </a:solidFill>
                                <a:latin typeface="Cambria Math" panose="02040503050406030204" pitchFamily="18" charset="0"/>
                              </a:rPr>
                              <m:t>𝟐</m:t>
                            </m:r>
                          </m:sub>
                        </m:sSub>
                        <m:r>
                          <a:rPr lang="it-IT" sz="2000" b="1" i="1">
                            <a:solidFill>
                              <a:srgbClr val="C00000"/>
                            </a:solidFill>
                            <a:latin typeface="Cambria Math" panose="02040503050406030204" pitchFamily="18" charset="0"/>
                          </a:rPr>
                          <m:t>𝒕</m:t>
                        </m:r>
                      </m:sup>
                    </m:sSup>
                  </m:oMath>
                </a14:m>
                <a:r>
                  <a:rPr lang="it-IT" sz="1600" dirty="0"/>
                  <a:t> </a:t>
                </a:r>
              </a:p>
            </p:txBody>
          </p:sp>
        </mc:Choice>
        <mc:Fallback xmlns="">
          <p:sp>
            <p:nvSpPr>
              <p:cNvPr id="27" name="CasellaDiTesto 26"/>
              <p:cNvSpPr txBox="1">
                <a:spLocks noRot="1" noChangeAspect="1" noMove="1" noResize="1" noEditPoints="1" noAdjustHandles="1" noChangeArrowheads="1" noChangeShapeType="1" noTextEdit="1"/>
              </p:cNvSpPr>
              <p:nvPr/>
            </p:nvSpPr>
            <p:spPr>
              <a:xfrm>
                <a:off x="5041900" y="1713187"/>
                <a:ext cx="5257800" cy="1068113"/>
              </a:xfrm>
              <a:prstGeom prst="rect">
                <a:avLst/>
              </a:prstGeom>
              <a:blipFill>
                <a:blip r:embed="rId7"/>
                <a:stretch>
                  <a:fillRect b="-5143"/>
                </a:stretch>
              </a:blipFill>
            </p:spPr>
            <p:txBody>
              <a:bodyPr/>
              <a:lstStyle/>
              <a:p>
                <a:r>
                  <a:rPr lang="it-IT">
                    <a:noFill/>
                  </a:rPr>
                  <a:t> </a:t>
                </a:r>
              </a:p>
            </p:txBody>
          </p:sp>
        </mc:Fallback>
      </mc:AlternateContent>
      <p:sp>
        <p:nvSpPr>
          <p:cNvPr id="30" name="CasellaDiTesto 29"/>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4272355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tangolo 17"/>
          <p:cNvSpPr/>
          <p:nvPr/>
        </p:nvSpPr>
        <p:spPr>
          <a:xfrm>
            <a:off x="622300" y="3492715"/>
            <a:ext cx="8724900" cy="1176634"/>
          </a:xfrm>
          <a:prstGeom prst="rect">
            <a:avLst/>
          </a:prstGeom>
          <a:solidFill>
            <a:schemeClr val="accent1">
              <a:lumMod val="20000"/>
              <a:lumOff val="80000"/>
            </a:schemeClr>
          </a:solid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29</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a:solidFill>
                  <a:schemeClr val="tx2">
                    <a:lumMod val="75000"/>
                  </a:schemeClr>
                </a:solidFill>
              </a:rPr>
              <a:t>Input function e </a:t>
            </a:r>
            <a:r>
              <a:rPr lang="en-US" sz="3000" b="1" dirty="0" err="1">
                <a:solidFill>
                  <a:schemeClr val="tx2">
                    <a:lumMod val="75000"/>
                  </a:schemeClr>
                </a:solidFill>
              </a:rPr>
              <a:t>convoluzione</a:t>
            </a:r>
            <a:endParaRPr lang="en-US" sz="3000" b="1" i="1" dirty="0">
              <a:solidFill>
                <a:schemeClr val="tx2">
                  <a:lumMod val="75000"/>
                </a:schemeClr>
              </a:solidFill>
            </a:endParaRPr>
          </a:p>
        </p:txBody>
      </p:sp>
      <mc:AlternateContent xmlns:mc="http://schemas.openxmlformats.org/markup-compatibility/2006" xmlns:a14="http://schemas.microsoft.com/office/drawing/2010/main">
        <mc:Choice Requires="a14">
          <p:sp>
            <p:nvSpPr>
              <p:cNvPr id="16" name="CasellaDiTesto 15"/>
              <p:cNvSpPr txBox="1"/>
              <p:nvPr/>
            </p:nvSpPr>
            <p:spPr>
              <a:xfrm>
                <a:off x="799942" y="1440001"/>
                <a:ext cx="8318658" cy="31700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2400"/>
                  </a:spcAft>
                </a:pPr>
                <a:r>
                  <a:rPr lang="it-IT" sz="1600" dirty="0"/>
                  <a:t>Ora siamo arrivati al punto di definire la </a:t>
                </a:r>
                <a:r>
                  <a:rPr lang="it-IT" sz="1600" b="1" dirty="0">
                    <a:solidFill>
                      <a:srgbClr val="002060"/>
                    </a:solidFill>
                  </a:rPr>
                  <a:t>soluzione analitica esatta per i modelli ad 1 e 2 compartimenti</a:t>
                </a:r>
                <a:r>
                  <a:rPr lang="it-IT" sz="1600" dirty="0"/>
                  <a:t>, partendo dall’ipotesi che il sistema fosse stato sollecitato da un bolo istantaneo ideale, un </a:t>
                </a:r>
                <a:r>
                  <a:rPr lang="it-IT" sz="1600" b="1" dirty="0">
                    <a:solidFill>
                      <a:srgbClr val="002060"/>
                    </a:solidFill>
                  </a:rPr>
                  <a:t>ingresso impulsivo</a:t>
                </a:r>
                <a:r>
                  <a:rPr lang="it-IT" sz="1600" dirty="0"/>
                  <a:t>. </a:t>
                </a:r>
              </a:p>
              <a:p>
                <a:pPr algn="just">
                  <a:spcAft>
                    <a:spcPts val="2400"/>
                  </a:spcAft>
                </a:pPr>
                <a:r>
                  <a:rPr lang="it-IT" sz="1600" dirty="0"/>
                  <a:t>In realtà, questo non è mai il caso dei modelli cinetici PET perché, anche se possiamo ipotizzare l’iniezione di tracciante come un </a:t>
                </a:r>
                <a:r>
                  <a:rPr lang="it-IT" sz="1600" i="1" dirty="0"/>
                  <a:t>bolo</a:t>
                </a:r>
                <a:r>
                  <a:rPr lang="it-IT" sz="1600" dirty="0"/>
                  <a:t>, in realtà ai vari tessuti esso viene portato dalla circolazione sanguigna e quindi abbiamo un input che possiamo considerare noto ma che varia nel tempo.</a:t>
                </a:r>
              </a:p>
              <a:p>
                <a:pPr algn="just">
                  <a:spcAft>
                    <a:spcPts val="2400"/>
                  </a:spcAft>
                </a:pPr>
                <a:r>
                  <a:rPr lang="it-IT" sz="1600" dirty="0"/>
                  <a:t>Fortunatamente, </a:t>
                </a:r>
                <a:r>
                  <a:rPr lang="it-IT" sz="1600" b="1" dirty="0">
                    <a:solidFill>
                      <a:srgbClr val="002060"/>
                    </a:solidFill>
                  </a:rPr>
                  <a:t>le risposte impulsive (IRF) calcolate precedentemente sono lineari</a:t>
                </a:r>
                <a:r>
                  <a:rPr lang="it-IT" sz="1600" b="1" i="1" dirty="0">
                    <a:solidFill>
                      <a:srgbClr val="002060"/>
                    </a:solidFill>
                  </a:rPr>
                  <a:t> </a:t>
                </a:r>
                <a:r>
                  <a:rPr lang="it-IT" sz="1600" b="1" dirty="0">
                    <a:solidFill>
                      <a:srgbClr val="002060"/>
                    </a:solidFill>
                  </a:rPr>
                  <a:t>nel tempo rispetto alla funzione di ingresso </a:t>
                </a:r>
                <a14:m>
                  <m:oMath xmlns:m="http://schemas.openxmlformats.org/officeDocument/2006/math">
                    <m:sSub>
                      <m:sSubPr>
                        <m:ctrlPr>
                          <a:rPr lang="it-IT" sz="1600" b="1" i="1" smtClean="0">
                            <a:solidFill>
                              <a:srgbClr val="002060"/>
                            </a:solidFill>
                            <a:latin typeface="Cambria Math" panose="02040503050406030204" pitchFamily="18" charset="0"/>
                          </a:rPr>
                        </m:ctrlPr>
                      </m:sSubPr>
                      <m:e>
                        <m:r>
                          <a:rPr lang="it-IT" sz="1600" b="1" i="1" smtClean="0">
                            <a:solidFill>
                              <a:srgbClr val="002060"/>
                            </a:solidFill>
                            <a:latin typeface="Cambria Math" panose="02040503050406030204" pitchFamily="18" charset="0"/>
                          </a:rPr>
                          <m:t>𝑪</m:t>
                        </m:r>
                      </m:e>
                      <m:sub>
                        <m:r>
                          <a:rPr lang="it-IT" sz="1600" b="1" i="1" smtClean="0">
                            <a:solidFill>
                              <a:srgbClr val="002060"/>
                            </a:solidFill>
                            <a:latin typeface="Cambria Math" panose="02040503050406030204" pitchFamily="18" charset="0"/>
                          </a:rPr>
                          <m:t>𝒂</m:t>
                        </m:r>
                      </m:sub>
                    </m:sSub>
                    <m:r>
                      <a:rPr lang="it-IT" sz="1600" b="1" i="1" smtClean="0">
                        <a:solidFill>
                          <a:srgbClr val="002060"/>
                        </a:solidFill>
                        <a:latin typeface="Cambria Math" panose="02040503050406030204" pitchFamily="18" charset="0"/>
                      </a:rPr>
                      <m:t>(</m:t>
                    </m:r>
                    <m:r>
                      <a:rPr lang="it-IT" sz="1600" b="1" i="1" smtClean="0">
                        <a:solidFill>
                          <a:srgbClr val="002060"/>
                        </a:solidFill>
                        <a:latin typeface="Cambria Math" panose="02040503050406030204" pitchFamily="18" charset="0"/>
                      </a:rPr>
                      <m:t>𝒕</m:t>
                    </m:r>
                    <m:r>
                      <a:rPr lang="it-IT" sz="1600" b="1" i="1" smtClean="0">
                        <a:solidFill>
                          <a:srgbClr val="002060"/>
                        </a:solidFill>
                        <a:latin typeface="Cambria Math" panose="02040503050406030204" pitchFamily="18" charset="0"/>
                      </a:rPr>
                      <m:t>)</m:t>
                    </m:r>
                  </m:oMath>
                </a14:m>
                <a:r>
                  <a:rPr lang="it-IT" sz="1600" b="1" dirty="0">
                    <a:solidFill>
                      <a:srgbClr val="002060"/>
                    </a:solidFill>
                  </a:rPr>
                  <a:t> </a:t>
                </a:r>
                <a:r>
                  <a:rPr lang="it-IT" sz="1600" dirty="0"/>
                  <a:t>e questo ci permette di estendere il risultato calcolato nel caso di un bolo di tracciante, fino ad arrivare a calcolare la risposta del nostro sistema ad una generica funzione continua di ingesso.</a:t>
                </a:r>
              </a:p>
            </p:txBody>
          </p:sp>
        </mc:Choice>
        <mc:Fallback xmlns="">
          <p:sp>
            <p:nvSpPr>
              <p:cNvPr id="16" name="CasellaDiTesto 15"/>
              <p:cNvSpPr txBox="1">
                <a:spLocks noRot="1" noChangeAspect="1" noMove="1" noResize="1" noEditPoints="1" noAdjustHandles="1" noChangeArrowheads="1" noChangeShapeType="1" noTextEdit="1"/>
              </p:cNvSpPr>
              <p:nvPr/>
            </p:nvSpPr>
            <p:spPr>
              <a:xfrm>
                <a:off x="799942" y="1440001"/>
                <a:ext cx="8318658" cy="3170099"/>
              </a:xfrm>
              <a:prstGeom prst="rect">
                <a:avLst/>
              </a:prstGeom>
              <a:blipFill>
                <a:blip r:embed="rId4"/>
                <a:stretch>
                  <a:fillRect l="-366" t="-577" r="-366" b="-1538"/>
                </a:stretch>
              </a:blipFill>
              <a:ln>
                <a:noFill/>
              </a:ln>
            </p:spPr>
            <p:txBody>
              <a:bodyPr/>
              <a:lstStyle/>
              <a:p>
                <a:r>
                  <a:rPr lang="en-US">
                    <a:noFill/>
                  </a:rPr>
                  <a:t> </a:t>
                </a:r>
              </a:p>
            </p:txBody>
          </p:sp>
        </mc:Fallback>
      </mc:AlternateContent>
      <p:sp>
        <p:nvSpPr>
          <p:cNvPr id="17" name="CasellaDiTesto 16"/>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3080002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4335"/>
            <a:ext cx="8305800" cy="553998"/>
          </a:xfrm>
          <a:prstGeom prst="rect">
            <a:avLst/>
          </a:prstGeom>
          <a:noFill/>
        </p:spPr>
        <p:txBody>
          <a:bodyPr wrap="square" rtlCol="0">
            <a:spAutoFit/>
          </a:bodyPr>
          <a:lstStyle/>
          <a:p>
            <a:r>
              <a:rPr lang="en-US" sz="3000" b="1" dirty="0" err="1">
                <a:solidFill>
                  <a:schemeClr val="tx2">
                    <a:lumMod val="75000"/>
                  </a:schemeClr>
                </a:solidFill>
              </a:rPr>
              <a:t>Introduzione</a:t>
            </a:r>
            <a:endParaRPr lang="en-US" sz="3000" b="1" dirty="0">
              <a:solidFill>
                <a:schemeClr val="tx2">
                  <a:lumMod val="75000"/>
                </a:schemeClr>
              </a:solidFill>
            </a:endParaRPr>
          </a:p>
        </p:txBody>
      </p:sp>
      <p:pic>
        <p:nvPicPr>
          <p:cNvPr id="16" name="Picture 2" descr="https://2363295a-a-62cb3a1a-s-sites.googlegroups.com/site/mdiarrafall/publications/tep.png?attachauth=ANoY7cr-39mDP74n2Q94XLrpP0-T3UpR2QE-YHFtxKnWZuV1Xq1PrHMtIhd9J2RvO8ion8pSI_U5rG02fJYK4vlmhR5ARugEUAsi9lAtg1_aYS6wmpB5btPwQlBC5f_hfUhYJHMBZtAnU6snv5va4R7G0JOdLkpwu9_BwipB9gWAyF2M5sllX3AAW5dmpsp35F1j7yckgo35f_eOgKAc9sSqp7W4xDTQqpkdxKwJPGg5Snr-SJ9LPmU%3D&amp;attredirects=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400" y="1351145"/>
            <a:ext cx="6361734" cy="2120578"/>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p:cNvSpPr txBox="1"/>
          <p:nvPr/>
        </p:nvSpPr>
        <p:spPr>
          <a:xfrm>
            <a:off x="555359" y="3848100"/>
            <a:ext cx="9144000" cy="1077218"/>
          </a:xfrm>
          <a:prstGeom prst="rect">
            <a:avLst/>
          </a:prstGeom>
          <a:noFill/>
        </p:spPr>
        <p:txBody>
          <a:bodyPr wrap="square" rtlCol="0">
            <a:spAutoFit/>
          </a:bodyPr>
          <a:lstStyle/>
          <a:p>
            <a:pPr algn="just"/>
            <a:r>
              <a:rPr lang="it-IT" sz="1600" dirty="0"/>
              <a:t>La PET ci consente di produrre delle immagini 3D di elevata qualità dal punto di vista della risoluzione molecolare, a seguito dell’iniezione di un tracciante radioattivo nel paziente. Le opportune correzioni dei vari effetti fisici (</a:t>
            </a:r>
            <a:r>
              <a:rPr lang="it-IT" sz="1600" dirty="0" err="1"/>
              <a:t>scatter</a:t>
            </a:r>
            <a:r>
              <a:rPr lang="it-IT" sz="1600" dirty="0"/>
              <a:t>, random, attenuazione) ci consentono di effettuare delle vere e proprie </a:t>
            </a:r>
            <a:r>
              <a:rPr lang="it-IT" sz="1600" b="1" dirty="0">
                <a:solidFill>
                  <a:srgbClr val="002060"/>
                </a:solidFill>
              </a:rPr>
              <a:t>misure quantitative della concentrazione regionale del radionuclide</a:t>
            </a:r>
            <a:r>
              <a:rPr lang="it-IT" sz="1600" dirty="0"/>
              <a:t>.</a:t>
            </a:r>
          </a:p>
        </p:txBody>
      </p:sp>
      <p:sp>
        <p:nvSpPr>
          <p:cNvPr id="20" name="CasellaDiTesto 19"/>
          <p:cNvSpPr txBox="1"/>
          <p:nvPr/>
        </p:nvSpPr>
        <p:spPr>
          <a:xfrm>
            <a:off x="0" y="0"/>
            <a:ext cx="10160000" cy="369332"/>
          </a:xfrm>
          <a:prstGeom prst="rect">
            <a:avLst/>
          </a:prstGeom>
          <a:noFill/>
        </p:spPr>
        <p:txBody>
          <a:bodyPr wrap="square" rtlCol="0">
            <a:spAutoFit/>
          </a:bodyPr>
          <a:lstStyle/>
          <a:p>
            <a:pPr algn="ctr"/>
            <a:r>
              <a:rPr lang="it-IT" b="1" dirty="0">
                <a:solidFill>
                  <a:schemeClr val="bg1"/>
                </a:solidFill>
              </a:rPr>
              <a:t>Introduzione</a:t>
            </a:r>
            <a:r>
              <a:rPr lang="it-IT" dirty="0">
                <a:solidFill>
                  <a:schemeClr val="bg1">
                    <a:lumMod val="65000"/>
                  </a:schemeClr>
                </a:solidFill>
              </a:rPr>
              <a:t>     Concetti di base     Modelli compartimentali     Stima parametrica     Mappe     Metodi diretti</a:t>
            </a:r>
          </a:p>
        </p:txBody>
      </p:sp>
    </p:spTree>
    <p:extLst>
      <p:ext uri="{BB962C8B-B14F-4D97-AF65-F5344CB8AC3E}">
        <p14:creationId xmlns:p14="http://schemas.microsoft.com/office/powerpoint/2010/main" val="1293508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30</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a:solidFill>
                  <a:schemeClr val="tx2">
                    <a:lumMod val="75000"/>
                  </a:schemeClr>
                </a:solidFill>
              </a:rPr>
              <a:t>Input function e </a:t>
            </a:r>
            <a:r>
              <a:rPr lang="en-US" sz="3000" b="1" dirty="0" err="1">
                <a:solidFill>
                  <a:schemeClr val="tx2">
                    <a:lumMod val="75000"/>
                  </a:schemeClr>
                </a:solidFill>
              </a:rPr>
              <a:t>convoluzione</a:t>
            </a:r>
            <a:endParaRPr lang="en-US" sz="3000" b="1" i="1" dirty="0">
              <a:solidFill>
                <a:schemeClr val="tx2">
                  <a:lumMod val="75000"/>
                </a:schemeClr>
              </a:solidFill>
            </a:endParaRPr>
          </a:p>
        </p:txBody>
      </p:sp>
      <p:pic>
        <p:nvPicPr>
          <p:cNvPr id="3" name="Immagine 2"/>
          <p:cNvPicPr>
            <a:picLocks noChangeAspect="1"/>
          </p:cNvPicPr>
          <p:nvPr/>
        </p:nvPicPr>
        <p:blipFill>
          <a:blip r:embed="rId4"/>
          <a:stretch>
            <a:fillRect/>
          </a:stretch>
        </p:blipFill>
        <p:spPr>
          <a:xfrm>
            <a:off x="298824" y="1214730"/>
            <a:ext cx="7428301" cy="4001788"/>
          </a:xfrm>
          <a:prstGeom prst="rect">
            <a:avLst/>
          </a:prstGeom>
        </p:spPr>
      </p:pic>
      <mc:AlternateContent xmlns:mc="http://schemas.openxmlformats.org/markup-compatibility/2006" xmlns:a14="http://schemas.microsoft.com/office/drawing/2010/main">
        <mc:Choice Requires="a14">
          <p:sp>
            <p:nvSpPr>
              <p:cNvPr id="4" name="Rettangolo 3"/>
              <p:cNvSpPr/>
              <p:nvPr/>
            </p:nvSpPr>
            <p:spPr>
              <a:xfrm>
                <a:off x="889000" y="1442275"/>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1" i="1" smtClean="0">
                          <a:solidFill>
                            <a:srgbClr val="C00000"/>
                          </a:solidFill>
                          <a:effectLst>
                            <a:outerShdw blurRad="38100" dist="38100" dir="2700000" algn="tl">
                              <a:srgbClr val="000000">
                                <a:alpha val="43137"/>
                              </a:srgbClr>
                            </a:outerShdw>
                          </a:effectLst>
                          <a:latin typeface="Cambria Math" panose="02040503050406030204" pitchFamily="18" charset="0"/>
                        </a:rPr>
                        <m:t>𝑨</m:t>
                      </m:r>
                    </m:oMath>
                  </m:oMathPara>
                </a14:m>
                <a:endParaRPr lang="it-IT" b="1" i="1" dirty="0">
                  <a:solidFill>
                    <a:srgbClr val="C00000"/>
                  </a:solidFill>
                  <a:effectLst>
                    <a:outerShdw blurRad="38100" dist="38100" dir="2700000" algn="tl">
                      <a:srgbClr val="000000">
                        <a:alpha val="43137"/>
                      </a:srgbClr>
                    </a:outerShdw>
                  </a:effectLst>
                </a:endParaRPr>
              </a:p>
            </p:txBody>
          </p:sp>
        </mc:Choice>
        <mc:Fallback xmlns="">
          <p:sp>
            <p:nvSpPr>
              <p:cNvPr id="4" name="Rettangolo 3"/>
              <p:cNvSpPr>
                <a:spLocks noRot="1" noChangeAspect="1" noMove="1" noResize="1" noEditPoints="1" noAdjustHandles="1" noChangeArrowheads="1" noChangeShapeType="1" noTextEdit="1"/>
              </p:cNvSpPr>
              <p:nvPr/>
            </p:nvSpPr>
            <p:spPr>
              <a:xfrm>
                <a:off x="889000" y="1442275"/>
                <a:ext cx="389850" cy="36933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7" name="Rettangolo 16"/>
              <p:cNvSpPr/>
              <p:nvPr/>
            </p:nvSpPr>
            <p:spPr>
              <a:xfrm>
                <a:off x="2184400" y="4108046"/>
                <a:ext cx="4042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1" i="1" smtClean="0">
                          <a:solidFill>
                            <a:srgbClr val="C00000"/>
                          </a:solidFill>
                          <a:effectLst>
                            <a:outerShdw blurRad="38100" dist="38100" dir="2700000" algn="tl">
                              <a:srgbClr val="000000">
                                <a:alpha val="43137"/>
                              </a:srgbClr>
                            </a:outerShdw>
                          </a:effectLst>
                          <a:latin typeface="Cambria Math" panose="02040503050406030204" pitchFamily="18" charset="0"/>
                        </a:rPr>
                        <m:t>𝑩</m:t>
                      </m:r>
                    </m:oMath>
                  </m:oMathPara>
                </a14:m>
                <a:endParaRPr lang="it-IT" b="1" dirty="0">
                  <a:solidFill>
                    <a:srgbClr val="C00000"/>
                  </a:solidFill>
                  <a:effectLst>
                    <a:outerShdw blurRad="38100" dist="38100" dir="2700000" algn="tl">
                      <a:srgbClr val="000000">
                        <a:alpha val="43137"/>
                      </a:srgbClr>
                    </a:outerShdw>
                  </a:effectLst>
                </a:endParaRPr>
              </a:p>
            </p:txBody>
          </p:sp>
        </mc:Choice>
        <mc:Fallback xmlns="">
          <p:sp>
            <p:nvSpPr>
              <p:cNvPr id="17" name="Rettangolo 16"/>
              <p:cNvSpPr>
                <a:spLocks noRot="1" noChangeAspect="1" noMove="1" noResize="1" noEditPoints="1" noAdjustHandles="1" noChangeArrowheads="1" noChangeShapeType="1" noTextEdit="1"/>
              </p:cNvSpPr>
              <p:nvPr/>
            </p:nvSpPr>
            <p:spPr>
              <a:xfrm>
                <a:off x="2184400" y="4108046"/>
                <a:ext cx="404277" cy="369332"/>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p:cNvSpPr txBox="1"/>
              <p:nvPr/>
            </p:nvSpPr>
            <p:spPr>
              <a:xfrm>
                <a:off x="5709024" y="1499141"/>
                <a:ext cx="2828403" cy="352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200" b="1" i="1" smtClean="0">
                              <a:solidFill>
                                <a:schemeClr val="tx2">
                                  <a:lumMod val="75000"/>
                                </a:schemeClr>
                              </a:solidFill>
                              <a:latin typeface="Cambria Math" panose="02040503050406030204" pitchFamily="18" charset="0"/>
                            </a:rPr>
                          </m:ctrlPr>
                        </m:sSubPr>
                        <m:e>
                          <m:r>
                            <a:rPr lang="it-IT" sz="2200" b="1" i="1" smtClean="0">
                              <a:solidFill>
                                <a:schemeClr val="tx2">
                                  <a:lumMod val="75000"/>
                                </a:schemeClr>
                              </a:solidFill>
                              <a:latin typeface="Cambria Math" panose="02040503050406030204" pitchFamily="18" charset="0"/>
                            </a:rPr>
                            <m:t>𝑪</m:t>
                          </m:r>
                        </m:e>
                        <m:sub>
                          <m:r>
                            <a:rPr lang="it-IT" sz="2200" b="1" i="1" smtClean="0">
                              <a:solidFill>
                                <a:schemeClr val="tx2">
                                  <a:lumMod val="75000"/>
                                </a:schemeClr>
                              </a:solidFill>
                              <a:latin typeface="Cambria Math" panose="02040503050406030204" pitchFamily="18" charset="0"/>
                            </a:rPr>
                            <m:t>𝟏</m:t>
                          </m:r>
                        </m:sub>
                      </m:sSub>
                      <m:d>
                        <m:dPr>
                          <m:ctrlPr>
                            <a:rPr lang="it-IT" sz="2200" b="1" i="1" smtClean="0">
                              <a:solidFill>
                                <a:schemeClr val="tx2">
                                  <a:lumMod val="75000"/>
                                </a:schemeClr>
                              </a:solidFill>
                              <a:latin typeface="Cambria Math" panose="02040503050406030204" pitchFamily="18" charset="0"/>
                            </a:rPr>
                          </m:ctrlPr>
                        </m:dPr>
                        <m:e>
                          <m:r>
                            <a:rPr lang="it-IT" sz="2200" b="1" i="1" smtClean="0">
                              <a:solidFill>
                                <a:schemeClr val="tx2">
                                  <a:lumMod val="75000"/>
                                </a:schemeClr>
                              </a:solidFill>
                              <a:latin typeface="Cambria Math" panose="02040503050406030204" pitchFamily="18" charset="0"/>
                            </a:rPr>
                            <m:t>𝒕</m:t>
                          </m:r>
                        </m:e>
                      </m:d>
                      <m:r>
                        <a:rPr lang="it-IT" sz="2200" b="1" i="1" smtClean="0">
                          <a:solidFill>
                            <a:schemeClr val="tx2">
                              <a:lumMod val="75000"/>
                            </a:schemeClr>
                          </a:solidFill>
                          <a:latin typeface="Cambria Math" panose="02040503050406030204" pitchFamily="18" charset="0"/>
                        </a:rPr>
                        <m:t>=</m:t>
                      </m:r>
                      <m:r>
                        <a:rPr lang="it-IT" sz="2200" b="1" i="1" smtClean="0">
                          <a:solidFill>
                            <a:schemeClr val="tx2">
                              <a:lumMod val="75000"/>
                            </a:schemeClr>
                          </a:solidFill>
                          <a:latin typeface="Cambria Math" panose="02040503050406030204" pitchFamily="18" charset="0"/>
                        </a:rPr>
                        <m:t>𝑨</m:t>
                      </m:r>
                      <m:sSub>
                        <m:sSubPr>
                          <m:ctrlPr>
                            <a:rPr lang="it-IT" sz="2200" b="1" i="1" smtClean="0">
                              <a:solidFill>
                                <a:schemeClr val="tx2">
                                  <a:lumMod val="75000"/>
                                </a:schemeClr>
                              </a:solidFill>
                              <a:latin typeface="Cambria Math" panose="02040503050406030204" pitchFamily="18" charset="0"/>
                            </a:rPr>
                          </m:ctrlPr>
                        </m:sSubPr>
                        <m:e>
                          <m:r>
                            <a:rPr lang="it-IT" sz="2200" b="1" i="1" smtClean="0">
                              <a:solidFill>
                                <a:schemeClr val="tx2">
                                  <a:lumMod val="75000"/>
                                </a:schemeClr>
                              </a:solidFill>
                              <a:latin typeface="Cambria Math" panose="02040503050406030204" pitchFamily="18" charset="0"/>
                            </a:rPr>
                            <m:t>𝑲</m:t>
                          </m:r>
                        </m:e>
                        <m:sub>
                          <m:r>
                            <a:rPr lang="it-IT" sz="2200" b="1" i="1" smtClean="0">
                              <a:solidFill>
                                <a:schemeClr val="tx2">
                                  <a:lumMod val="75000"/>
                                </a:schemeClr>
                              </a:solidFill>
                              <a:latin typeface="Cambria Math" panose="02040503050406030204" pitchFamily="18" charset="0"/>
                            </a:rPr>
                            <m:t>𝟏</m:t>
                          </m:r>
                        </m:sub>
                      </m:sSub>
                      <m:sSup>
                        <m:sSupPr>
                          <m:ctrlPr>
                            <a:rPr lang="it-IT" sz="2200" b="1" i="1" smtClean="0">
                              <a:solidFill>
                                <a:schemeClr val="tx2">
                                  <a:lumMod val="75000"/>
                                </a:schemeClr>
                              </a:solidFill>
                              <a:latin typeface="Cambria Math" panose="02040503050406030204" pitchFamily="18" charset="0"/>
                            </a:rPr>
                          </m:ctrlPr>
                        </m:sSupPr>
                        <m:e>
                          <m:r>
                            <a:rPr lang="it-IT" sz="2200" b="1" i="1" smtClean="0">
                              <a:solidFill>
                                <a:schemeClr val="tx2">
                                  <a:lumMod val="75000"/>
                                </a:schemeClr>
                              </a:solidFill>
                              <a:latin typeface="Cambria Math" panose="02040503050406030204" pitchFamily="18" charset="0"/>
                            </a:rPr>
                            <m:t>𝒆</m:t>
                          </m:r>
                        </m:e>
                        <m:sup>
                          <m:r>
                            <a:rPr lang="it-IT" sz="2200" b="1" i="1" smtClean="0">
                              <a:solidFill>
                                <a:schemeClr val="tx2">
                                  <a:lumMod val="75000"/>
                                </a:schemeClr>
                              </a:solidFill>
                              <a:latin typeface="Cambria Math" panose="02040503050406030204" pitchFamily="18" charset="0"/>
                            </a:rPr>
                            <m:t>−</m:t>
                          </m:r>
                          <m:sSub>
                            <m:sSubPr>
                              <m:ctrlPr>
                                <a:rPr lang="it-IT" sz="2200" b="1" i="1" smtClean="0">
                                  <a:solidFill>
                                    <a:schemeClr val="tx2">
                                      <a:lumMod val="75000"/>
                                    </a:schemeClr>
                                  </a:solidFill>
                                  <a:latin typeface="Cambria Math" panose="02040503050406030204" pitchFamily="18" charset="0"/>
                                </a:rPr>
                              </m:ctrlPr>
                            </m:sSubPr>
                            <m:e>
                              <m:r>
                                <a:rPr lang="it-IT" sz="2200" b="1" i="1" smtClean="0">
                                  <a:solidFill>
                                    <a:schemeClr val="tx2">
                                      <a:lumMod val="75000"/>
                                    </a:schemeClr>
                                  </a:solidFill>
                                  <a:latin typeface="Cambria Math" panose="02040503050406030204" pitchFamily="18" charset="0"/>
                                </a:rPr>
                                <m:t>𝒌</m:t>
                              </m:r>
                            </m:e>
                            <m:sub>
                              <m:r>
                                <a:rPr lang="it-IT" sz="2200" b="1" i="1" smtClean="0">
                                  <a:solidFill>
                                    <a:schemeClr val="tx2">
                                      <a:lumMod val="75000"/>
                                    </a:schemeClr>
                                  </a:solidFill>
                                  <a:latin typeface="Cambria Math" panose="02040503050406030204" pitchFamily="18" charset="0"/>
                                </a:rPr>
                                <m:t>𝟐</m:t>
                              </m:r>
                            </m:sub>
                          </m:sSub>
                          <m:r>
                            <a:rPr lang="it-IT" sz="2200" b="1" i="1" smtClean="0">
                              <a:solidFill>
                                <a:schemeClr val="tx2">
                                  <a:lumMod val="75000"/>
                                </a:schemeClr>
                              </a:solidFill>
                              <a:latin typeface="Cambria Math" panose="02040503050406030204" pitchFamily="18" charset="0"/>
                            </a:rPr>
                            <m:t>(</m:t>
                          </m:r>
                          <m:r>
                            <a:rPr lang="it-IT" sz="2200" b="1" i="1" smtClean="0">
                              <a:solidFill>
                                <a:schemeClr val="tx2">
                                  <a:lumMod val="75000"/>
                                </a:schemeClr>
                              </a:solidFill>
                              <a:latin typeface="Cambria Math" panose="02040503050406030204" pitchFamily="18" charset="0"/>
                            </a:rPr>
                            <m:t>𝒕</m:t>
                          </m:r>
                          <m:r>
                            <a:rPr lang="it-IT" sz="2200" b="1" i="1" smtClean="0">
                              <a:solidFill>
                                <a:schemeClr val="tx2">
                                  <a:lumMod val="75000"/>
                                </a:schemeClr>
                              </a:solidFill>
                              <a:latin typeface="Cambria Math" panose="02040503050406030204" pitchFamily="18" charset="0"/>
                            </a:rPr>
                            <m:t>−</m:t>
                          </m:r>
                          <m:sSub>
                            <m:sSubPr>
                              <m:ctrlPr>
                                <a:rPr lang="it-IT" sz="2200" b="1" i="1" smtClean="0">
                                  <a:solidFill>
                                    <a:schemeClr val="tx2">
                                      <a:lumMod val="75000"/>
                                    </a:schemeClr>
                                  </a:solidFill>
                                  <a:latin typeface="Cambria Math" panose="02040503050406030204" pitchFamily="18" charset="0"/>
                                </a:rPr>
                              </m:ctrlPr>
                            </m:sSubPr>
                            <m:e>
                              <m:r>
                                <a:rPr lang="it-IT" sz="2200" b="1" i="1" smtClean="0">
                                  <a:solidFill>
                                    <a:schemeClr val="tx2">
                                      <a:lumMod val="75000"/>
                                    </a:schemeClr>
                                  </a:solidFill>
                                  <a:latin typeface="Cambria Math" panose="02040503050406030204" pitchFamily="18" charset="0"/>
                                </a:rPr>
                                <m:t>𝑻</m:t>
                              </m:r>
                            </m:e>
                            <m:sub>
                              <m:r>
                                <a:rPr lang="it-IT" sz="2200" b="1" i="1" smtClean="0">
                                  <a:solidFill>
                                    <a:schemeClr val="tx2">
                                      <a:lumMod val="75000"/>
                                    </a:schemeClr>
                                  </a:solidFill>
                                  <a:latin typeface="Cambria Math" panose="02040503050406030204" pitchFamily="18" charset="0"/>
                                </a:rPr>
                                <m:t>𝟏</m:t>
                              </m:r>
                            </m:sub>
                          </m:sSub>
                          <m:r>
                            <a:rPr lang="it-IT" sz="2200" b="1" i="1" smtClean="0">
                              <a:solidFill>
                                <a:schemeClr val="tx2">
                                  <a:lumMod val="75000"/>
                                </a:schemeClr>
                              </a:solidFill>
                              <a:latin typeface="Cambria Math" panose="02040503050406030204" pitchFamily="18" charset="0"/>
                            </a:rPr>
                            <m:t>)</m:t>
                          </m:r>
                        </m:sup>
                      </m:sSup>
                    </m:oMath>
                  </m:oMathPara>
                </a14:m>
                <a:endParaRPr lang="it-IT" sz="2200" b="1" dirty="0">
                  <a:solidFill>
                    <a:schemeClr val="tx2">
                      <a:lumMod val="75000"/>
                    </a:schemeClr>
                  </a:solidFill>
                </a:endParaRPr>
              </a:p>
            </p:txBody>
          </p:sp>
        </mc:Choice>
        <mc:Fallback xmlns="">
          <p:sp>
            <p:nvSpPr>
              <p:cNvPr id="6" name="CasellaDiTesto 5"/>
              <p:cNvSpPr txBox="1">
                <a:spLocks noRot="1" noChangeAspect="1" noMove="1" noResize="1" noEditPoints="1" noAdjustHandles="1" noChangeArrowheads="1" noChangeShapeType="1" noTextEdit="1"/>
              </p:cNvSpPr>
              <p:nvPr/>
            </p:nvSpPr>
            <p:spPr>
              <a:xfrm>
                <a:off x="5709024" y="1499141"/>
                <a:ext cx="2828403" cy="352661"/>
              </a:xfrm>
              <a:prstGeom prst="rect">
                <a:avLst/>
              </a:prstGeom>
              <a:blipFill>
                <a:blip r:embed="rId7"/>
                <a:stretch>
                  <a:fillRect l="-1944" t="-6897" r="-1728" b="-15517"/>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CasellaDiTesto 19"/>
              <p:cNvSpPr txBox="1"/>
              <p:nvPr/>
            </p:nvSpPr>
            <p:spPr>
              <a:xfrm>
                <a:off x="6463064" y="3755385"/>
                <a:ext cx="2846036" cy="3526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2200" b="1" i="1" smtClean="0">
                              <a:solidFill>
                                <a:schemeClr val="tx2">
                                  <a:lumMod val="75000"/>
                                </a:schemeClr>
                              </a:solidFill>
                              <a:latin typeface="Cambria Math" panose="02040503050406030204" pitchFamily="18" charset="0"/>
                            </a:rPr>
                          </m:ctrlPr>
                        </m:sSubPr>
                        <m:e>
                          <m:r>
                            <a:rPr lang="it-IT" sz="2200" b="1" i="1" smtClean="0">
                              <a:solidFill>
                                <a:schemeClr val="tx2">
                                  <a:lumMod val="75000"/>
                                </a:schemeClr>
                              </a:solidFill>
                              <a:latin typeface="Cambria Math" panose="02040503050406030204" pitchFamily="18" charset="0"/>
                            </a:rPr>
                            <m:t>𝑪</m:t>
                          </m:r>
                        </m:e>
                        <m:sub>
                          <m:r>
                            <a:rPr lang="it-IT" sz="2200" b="1" i="1" smtClean="0">
                              <a:solidFill>
                                <a:schemeClr val="tx2">
                                  <a:lumMod val="75000"/>
                                </a:schemeClr>
                              </a:solidFill>
                              <a:latin typeface="Cambria Math" panose="02040503050406030204" pitchFamily="18" charset="0"/>
                            </a:rPr>
                            <m:t>𝟏</m:t>
                          </m:r>
                        </m:sub>
                      </m:sSub>
                      <m:d>
                        <m:dPr>
                          <m:ctrlPr>
                            <a:rPr lang="it-IT" sz="2200" b="1" i="1" smtClean="0">
                              <a:solidFill>
                                <a:schemeClr val="tx2">
                                  <a:lumMod val="75000"/>
                                </a:schemeClr>
                              </a:solidFill>
                              <a:latin typeface="Cambria Math" panose="02040503050406030204" pitchFamily="18" charset="0"/>
                            </a:rPr>
                          </m:ctrlPr>
                        </m:dPr>
                        <m:e>
                          <m:r>
                            <a:rPr lang="it-IT" sz="2200" b="1" i="1" smtClean="0">
                              <a:solidFill>
                                <a:schemeClr val="tx2">
                                  <a:lumMod val="75000"/>
                                </a:schemeClr>
                              </a:solidFill>
                              <a:latin typeface="Cambria Math" panose="02040503050406030204" pitchFamily="18" charset="0"/>
                            </a:rPr>
                            <m:t>𝒕</m:t>
                          </m:r>
                        </m:e>
                      </m:d>
                      <m:r>
                        <a:rPr lang="it-IT" sz="2200" b="1" i="1" smtClean="0">
                          <a:solidFill>
                            <a:schemeClr val="tx2">
                              <a:lumMod val="75000"/>
                            </a:schemeClr>
                          </a:solidFill>
                          <a:latin typeface="Cambria Math" panose="02040503050406030204" pitchFamily="18" charset="0"/>
                        </a:rPr>
                        <m:t>=</m:t>
                      </m:r>
                      <m:r>
                        <a:rPr lang="it-IT" sz="2200" b="1" i="1" smtClean="0">
                          <a:solidFill>
                            <a:schemeClr val="tx2">
                              <a:lumMod val="75000"/>
                            </a:schemeClr>
                          </a:solidFill>
                          <a:latin typeface="Cambria Math" panose="02040503050406030204" pitchFamily="18" charset="0"/>
                        </a:rPr>
                        <m:t>𝑩</m:t>
                      </m:r>
                      <m:sSub>
                        <m:sSubPr>
                          <m:ctrlPr>
                            <a:rPr lang="it-IT" sz="2200" b="1" i="1" smtClean="0">
                              <a:solidFill>
                                <a:schemeClr val="tx2">
                                  <a:lumMod val="75000"/>
                                </a:schemeClr>
                              </a:solidFill>
                              <a:latin typeface="Cambria Math" panose="02040503050406030204" pitchFamily="18" charset="0"/>
                            </a:rPr>
                          </m:ctrlPr>
                        </m:sSubPr>
                        <m:e>
                          <m:r>
                            <a:rPr lang="it-IT" sz="2200" b="1" i="1" smtClean="0">
                              <a:solidFill>
                                <a:schemeClr val="tx2">
                                  <a:lumMod val="75000"/>
                                </a:schemeClr>
                              </a:solidFill>
                              <a:latin typeface="Cambria Math" panose="02040503050406030204" pitchFamily="18" charset="0"/>
                            </a:rPr>
                            <m:t>𝑲</m:t>
                          </m:r>
                        </m:e>
                        <m:sub>
                          <m:r>
                            <a:rPr lang="it-IT" sz="2200" b="1" i="1" smtClean="0">
                              <a:solidFill>
                                <a:schemeClr val="tx2">
                                  <a:lumMod val="75000"/>
                                </a:schemeClr>
                              </a:solidFill>
                              <a:latin typeface="Cambria Math" panose="02040503050406030204" pitchFamily="18" charset="0"/>
                            </a:rPr>
                            <m:t>𝟏</m:t>
                          </m:r>
                        </m:sub>
                      </m:sSub>
                      <m:sSup>
                        <m:sSupPr>
                          <m:ctrlPr>
                            <a:rPr lang="it-IT" sz="2200" b="1" i="1" smtClean="0">
                              <a:solidFill>
                                <a:schemeClr val="tx2">
                                  <a:lumMod val="75000"/>
                                </a:schemeClr>
                              </a:solidFill>
                              <a:latin typeface="Cambria Math" panose="02040503050406030204" pitchFamily="18" charset="0"/>
                            </a:rPr>
                          </m:ctrlPr>
                        </m:sSupPr>
                        <m:e>
                          <m:r>
                            <a:rPr lang="it-IT" sz="2200" b="1" i="1" smtClean="0">
                              <a:solidFill>
                                <a:schemeClr val="tx2">
                                  <a:lumMod val="75000"/>
                                </a:schemeClr>
                              </a:solidFill>
                              <a:latin typeface="Cambria Math" panose="02040503050406030204" pitchFamily="18" charset="0"/>
                            </a:rPr>
                            <m:t>𝒆</m:t>
                          </m:r>
                        </m:e>
                        <m:sup>
                          <m:r>
                            <a:rPr lang="it-IT" sz="2200" b="1" i="1" smtClean="0">
                              <a:solidFill>
                                <a:schemeClr val="tx2">
                                  <a:lumMod val="75000"/>
                                </a:schemeClr>
                              </a:solidFill>
                              <a:latin typeface="Cambria Math" panose="02040503050406030204" pitchFamily="18" charset="0"/>
                            </a:rPr>
                            <m:t>−</m:t>
                          </m:r>
                          <m:sSub>
                            <m:sSubPr>
                              <m:ctrlPr>
                                <a:rPr lang="it-IT" sz="2200" b="1" i="1" smtClean="0">
                                  <a:solidFill>
                                    <a:schemeClr val="tx2">
                                      <a:lumMod val="75000"/>
                                    </a:schemeClr>
                                  </a:solidFill>
                                  <a:latin typeface="Cambria Math" panose="02040503050406030204" pitchFamily="18" charset="0"/>
                                </a:rPr>
                              </m:ctrlPr>
                            </m:sSubPr>
                            <m:e>
                              <m:r>
                                <a:rPr lang="it-IT" sz="2200" b="1" i="1" smtClean="0">
                                  <a:solidFill>
                                    <a:schemeClr val="tx2">
                                      <a:lumMod val="75000"/>
                                    </a:schemeClr>
                                  </a:solidFill>
                                  <a:latin typeface="Cambria Math" panose="02040503050406030204" pitchFamily="18" charset="0"/>
                                </a:rPr>
                                <m:t>𝒌</m:t>
                              </m:r>
                            </m:e>
                            <m:sub>
                              <m:r>
                                <a:rPr lang="it-IT" sz="2200" b="1" i="1" smtClean="0">
                                  <a:solidFill>
                                    <a:schemeClr val="tx2">
                                      <a:lumMod val="75000"/>
                                    </a:schemeClr>
                                  </a:solidFill>
                                  <a:latin typeface="Cambria Math" panose="02040503050406030204" pitchFamily="18" charset="0"/>
                                </a:rPr>
                                <m:t>𝟐</m:t>
                              </m:r>
                            </m:sub>
                          </m:sSub>
                          <m:r>
                            <a:rPr lang="it-IT" sz="2200" b="1" i="1" smtClean="0">
                              <a:solidFill>
                                <a:schemeClr val="tx2">
                                  <a:lumMod val="75000"/>
                                </a:schemeClr>
                              </a:solidFill>
                              <a:latin typeface="Cambria Math" panose="02040503050406030204" pitchFamily="18" charset="0"/>
                            </a:rPr>
                            <m:t>(</m:t>
                          </m:r>
                          <m:r>
                            <a:rPr lang="it-IT" sz="2200" b="1" i="1" smtClean="0">
                              <a:solidFill>
                                <a:schemeClr val="tx2">
                                  <a:lumMod val="75000"/>
                                </a:schemeClr>
                              </a:solidFill>
                              <a:latin typeface="Cambria Math" panose="02040503050406030204" pitchFamily="18" charset="0"/>
                            </a:rPr>
                            <m:t>𝒕</m:t>
                          </m:r>
                          <m:r>
                            <a:rPr lang="it-IT" sz="2200" b="1" i="1" smtClean="0">
                              <a:solidFill>
                                <a:schemeClr val="tx2">
                                  <a:lumMod val="75000"/>
                                </a:schemeClr>
                              </a:solidFill>
                              <a:latin typeface="Cambria Math" panose="02040503050406030204" pitchFamily="18" charset="0"/>
                            </a:rPr>
                            <m:t>−</m:t>
                          </m:r>
                          <m:sSub>
                            <m:sSubPr>
                              <m:ctrlPr>
                                <a:rPr lang="it-IT" sz="2200" b="1" i="1" smtClean="0">
                                  <a:solidFill>
                                    <a:schemeClr val="tx2">
                                      <a:lumMod val="75000"/>
                                    </a:schemeClr>
                                  </a:solidFill>
                                  <a:latin typeface="Cambria Math" panose="02040503050406030204" pitchFamily="18" charset="0"/>
                                </a:rPr>
                              </m:ctrlPr>
                            </m:sSubPr>
                            <m:e>
                              <m:r>
                                <a:rPr lang="it-IT" sz="2200" b="1" i="1" smtClean="0">
                                  <a:solidFill>
                                    <a:schemeClr val="tx2">
                                      <a:lumMod val="75000"/>
                                    </a:schemeClr>
                                  </a:solidFill>
                                  <a:latin typeface="Cambria Math" panose="02040503050406030204" pitchFamily="18" charset="0"/>
                                </a:rPr>
                                <m:t>𝑻</m:t>
                              </m:r>
                            </m:e>
                            <m:sub>
                              <m:r>
                                <a:rPr lang="it-IT" sz="2200" b="1" i="1" smtClean="0">
                                  <a:solidFill>
                                    <a:schemeClr val="tx2">
                                      <a:lumMod val="75000"/>
                                    </a:schemeClr>
                                  </a:solidFill>
                                  <a:latin typeface="Cambria Math" panose="02040503050406030204" pitchFamily="18" charset="0"/>
                                </a:rPr>
                                <m:t>𝟐</m:t>
                              </m:r>
                            </m:sub>
                          </m:sSub>
                          <m:r>
                            <a:rPr lang="it-IT" sz="2200" b="1" i="1" smtClean="0">
                              <a:solidFill>
                                <a:schemeClr val="tx2">
                                  <a:lumMod val="75000"/>
                                </a:schemeClr>
                              </a:solidFill>
                              <a:latin typeface="Cambria Math" panose="02040503050406030204" pitchFamily="18" charset="0"/>
                            </a:rPr>
                            <m:t>)</m:t>
                          </m:r>
                        </m:sup>
                      </m:sSup>
                    </m:oMath>
                  </m:oMathPara>
                </a14:m>
                <a:endParaRPr lang="it-IT" sz="2200" b="1" dirty="0">
                  <a:solidFill>
                    <a:schemeClr val="tx2">
                      <a:lumMod val="75000"/>
                    </a:schemeClr>
                  </a:solidFill>
                </a:endParaRPr>
              </a:p>
            </p:txBody>
          </p:sp>
        </mc:Choice>
        <mc:Fallback xmlns="">
          <p:sp>
            <p:nvSpPr>
              <p:cNvPr id="20" name="CasellaDiTesto 19"/>
              <p:cNvSpPr txBox="1">
                <a:spLocks noRot="1" noChangeAspect="1" noMove="1" noResize="1" noEditPoints="1" noAdjustHandles="1" noChangeArrowheads="1" noChangeShapeType="1" noTextEdit="1"/>
              </p:cNvSpPr>
              <p:nvPr/>
            </p:nvSpPr>
            <p:spPr>
              <a:xfrm>
                <a:off x="6463064" y="3755385"/>
                <a:ext cx="2846036" cy="352661"/>
              </a:xfrm>
              <a:prstGeom prst="rect">
                <a:avLst/>
              </a:prstGeom>
              <a:blipFill>
                <a:blip r:embed="rId8"/>
                <a:stretch>
                  <a:fillRect l="-1927" t="-5172" r="-1713" b="-15517"/>
                </a:stretch>
              </a:blipFill>
            </p:spPr>
            <p:txBody>
              <a:bodyPr/>
              <a:lstStyle/>
              <a:p>
                <a:r>
                  <a:rPr lang="it-IT">
                    <a:noFill/>
                  </a:rPr>
                  <a:t> </a:t>
                </a:r>
              </a:p>
            </p:txBody>
          </p:sp>
        </mc:Fallback>
      </mc:AlternateContent>
      <p:sp>
        <p:nvSpPr>
          <p:cNvPr id="21" name="CasellaDiTesto 20"/>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3353897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rotWithShape="1">
          <a:blip r:embed="rId3"/>
          <a:srcRect b="50966"/>
          <a:stretch/>
        </p:blipFill>
        <p:spPr>
          <a:xfrm>
            <a:off x="371171" y="1147675"/>
            <a:ext cx="7544944" cy="2014625"/>
          </a:xfrm>
          <a:prstGeom prst="rect">
            <a:avLst/>
          </a:prstGeom>
        </p:spPr>
      </p:pic>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31</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a:solidFill>
                  <a:schemeClr val="tx2">
                    <a:lumMod val="75000"/>
                  </a:schemeClr>
                </a:solidFill>
              </a:rPr>
              <a:t>Input function e </a:t>
            </a:r>
            <a:r>
              <a:rPr lang="en-US" sz="3000" b="1" dirty="0" err="1">
                <a:solidFill>
                  <a:schemeClr val="tx2">
                    <a:lumMod val="75000"/>
                  </a:schemeClr>
                </a:solidFill>
              </a:rPr>
              <a:t>convoluzione</a:t>
            </a:r>
            <a:endParaRPr lang="en-US" sz="3000" b="1" i="1" dirty="0">
              <a:solidFill>
                <a:schemeClr val="tx2">
                  <a:lumMod val="75000"/>
                </a:schemeClr>
              </a:solidFill>
            </a:endParaRPr>
          </a:p>
        </p:txBody>
      </p:sp>
      <mc:AlternateContent xmlns:mc="http://schemas.openxmlformats.org/markup-compatibility/2006" xmlns:a14="http://schemas.microsoft.com/office/drawing/2010/main">
        <mc:Choice Requires="a14">
          <p:sp>
            <p:nvSpPr>
              <p:cNvPr id="16" name="CasellaDiTesto 15"/>
              <p:cNvSpPr txBox="1"/>
              <p:nvPr/>
            </p:nvSpPr>
            <p:spPr>
              <a:xfrm>
                <a:off x="1713007" y="3268948"/>
                <a:ext cx="6739217" cy="961802"/>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it-IT" sz="2000" b="1" i="1" smtClean="0">
                              <a:solidFill>
                                <a:schemeClr val="tx2">
                                  <a:lumMod val="75000"/>
                                </a:schemeClr>
                              </a:solidFill>
                              <a:latin typeface="Cambria Math" panose="02040503050406030204" pitchFamily="18" charset="0"/>
                            </a:rPr>
                          </m:ctrlPr>
                        </m:sSubPr>
                        <m:e>
                          <m:r>
                            <a:rPr lang="it-IT" sz="2000" b="1" i="1" smtClean="0">
                              <a:solidFill>
                                <a:schemeClr val="tx2">
                                  <a:lumMod val="75000"/>
                                </a:schemeClr>
                              </a:solidFill>
                              <a:latin typeface="Cambria Math" panose="02040503050406030204" pitchFamily="18" charset="0"/>
                            </a:rPr>
                            <m:t>𝑪</m:t>
                          </m:r>
                        </m:e>
                        <m:sub>
                          <m:r>
                            <a:rPr lang="it-IT" sz="2000" b="1" i="1" smtClean="0">
                              <a:solidFill>
                                <a:schemeClr val="tx2">
                                  <a:lumMod val="75000"/>
                                </a:schemeClr>
                              </a:solidFill>
                              <a:latin typeface="Cambria Math" panose="02040503050406030204" pitchFamily="18" charset="0"/>
                            </a:rPr>
                            <m:t>𝟏</m:t>
                          </m:r>
                        </m:sub>
                      </m:sSub>
                      <m:d>
                        <m:dPr>
                          <m:ctrlPr>
                            <a:rPr lang="it-IT" sz="2000" b="1" i="1" smtClean="0">
                              <a:solidFill>
                                <a:schemeClr val="tx2">
                                  <a:lumMod val="75000"/>
                                </a:schemeClr>
                              </a:solidFill>
                              <a:latin typeface="Cambria Math" panose="02040503050406030204" pitchFamily="18" charset="0"/>
                            </a:rPr>
                          </m:ctrlPr>
                        </m:dPr>
                        <m:e>
                          <m:r>
                            <a:rPr lang="it-IT" sz="2000" b="1" i="1" smtClean="0">
                              <a:solidFill>
                                <a:schemeClr val="tx2">
                                  <a:lumMod val="75000"/>
                                </a:schemeClr>
                              </a:solidFill>
                              <a:latin typeface="Cambria Math" panose="02040503050406030204" pitchFamily="18" charset="0"/>
                            </a:rPr>
                            <m:t>𝒕</m:t>
                          </m:r>
                        </m:e>
                      </m:d>
                      <m:r>
                        <a:rPr lang="it-IT" sz="2000" b="1" i="1" smtClean="0">
                          <a:solidFill>
                            <a:schemeClr val="tx2">
                              <a:lumMod val="75000"/>
                            </a:schemeClr>
                          </a:solidFill>
                          <a:latin typeface="Cambria Math" panose="02040503050406030204" pitchFamily="18" charset="0"/>
                        </a:rPr>
                        <m:t>=</m:t>
                      </m:r>
                      <m:r>
                        <a:rPr lang="it-IT" sz="2000" b="1" i="1" smtClean="0">
                          <a:solidFill>
                            <a:schemeClr val="tx2">
                              <a:lumMod val="75000"/>
                            </a:schemeClr>
                          </a:solidFill>
                          <a:latin typeface="Cambria Math" panose="02040503050406030204" pitchFamily="18" charset="0"/>
                        </a:rPr>
                        <m:t>𝑨</m:t>
                      </m:r>
                      <m:sSub>
                        <m:sSubPr>
                          <m:ctrlPr>
                            <a:rPr lang="it-IT" sz="2000" b="1" i="1" smtClean="0">
                              <a:solidFill>
                                <a:schemeClr val="tx2">
                                  <a:lumMod val="75000"/>
                                </a:schemeClr>
                              </a:solidFill>
                              <a:latin typeface="Cambria Math" panose="02040503050406030204" pitchFamily="18" charset="0"/>
                            </a:rPr>
                          </m:ctrlPr>
                        </m:sSubPr>
                        <m:e>
                          <m:r>
                            <a:rPr lang="it-IT" sz="2000" b="1" i="1" smtClean="0">
                              <a:solidFill>
                                <a:schemeClr val="tx2">
                                  <a:lumMod val="75000"/>
                                </a:schemeClr>
                              </a:solidFill>
                              <a:latin typeface="Cambria Math" panose="02040503050406030204" pitchFamily="18" charset="0"/>
                            </a:rPr>
                            <m:t>𝑲</m:t>
                          </m:r>
                        </m:e>
                        <m:sub>
                          <m:r>
                            <a:rPr lang="it-IT" sz="2000" b="1" i="1" smtClean="0">
                              <a:solidFill>
                                <a:schemeClr val="tx2">
                                  <a:lumMod val="75000"/>
                                </a:schemeClr>
                              </a:solidFill>
                              <a:latin typeface="Cambria Math" panose="02040503050406030204" pitchFamily="18" charset="0"/>
                            </a:rPr>
                            <m:t>𝟏</m:t>
                          </m:r>
                        </m:sub>
                      </m:sSub>
                      <m:sSup>
                        <m:sSupPr>
                          <m:ctrlPr>
                            <a:rPr lang="it-IT" sz="2000" b="1" i="1" smtClean="0">
                              <a:solidFill>
                                <a:schemeClr val="tx2">
                                  <a:lumMod val="75000"/>
                                </a:schemeClr>
                              </a:solidFill>
                              <a:latin typeface="Cambria Math" panose="02040503050406030204" pitchFamily="18" charset="0"/>
                            </a:rPr>
                          </m:ctrlPr>
                        </m:sSupPr>
                        <m:e>
                          <m:r>
                            <a:rPr lang="it-IT" sz="2000" b="1" i="1" smtClean="0">
                              <a:solidFill>
                                <a:schemeClr val="tx2">
                                  <a:lumMod val="75000"/>
                                </a:schemeClr>
                              </a:solidFill>
                              <a:latin typeface="Cambria Math" panose="02040503050406030204" pitchFamily="18" charset="0"/>
                            </a:rPr>
                            <m:t>𝒆</m:t>
                          </m:r>
                        </m:e>
                        <m:sup>
                          <m:r>
                            <a:rPr lang="it-IT" sz="2000" b="1" i="1" smtClean="0">
                              <a:solidFill>
                                <a:schemeClr val="tx2">
                                  <a:lumMod val="75000"/>
                                </a:schemeClr>
                              </a:solidFill>
                              <a:latin typeface="Cambria Math" panose="02040503050406030204" pitchFamily="18" charset="0"/>
                            </a:rPr>
                            <m:t>−</m:t>
                          </m:r>
                          <m:sSub>
                            <m:sSubPr>
                              <m:ctrlPr>
                                <a:rPr lang="it-IT" sz="2000" b="1" i="1" smtClean="0">
                                  <a:solidFill>
                                    <a:schemeClr val="tx2">
                                      <a:lumMod val="75000"/>
                                    </a:schemeClr>
                                  </a:solidFill>
                                  <a:latin typeface="Cambria Math" panose="02040503050406030204" pitchFamily="18" charset="0"/>
                                </a:rPr>
                              </m:ctrlPr>
                            </m:sSubPr>
                            <m:e>
                              <m:r>
                                <a:rPr lang="it-IT" sz="2000" b="1" i="1" smtClean="0">
                                  <a:solidFill>
                                    <a:schemeClr val="tx2">
                                      <a:lumMod val="75000"/>
                                    </a:schemeClr>
                                  </a:solidFill>
                                  <a:latin typeface="Cambria Math" panose="02040503050406030204" pitchFamily="18" charset="0"/>
                                </a:rPr>
                                <m:t>𝒌</m:t>
                              </m:r>
                            </m:e>
                            <m:sub>
                              <m:r>
                                <a:rPr lang="it-IT" sz="2000" b="1" i="1" smtClean="0">
                                  <a:solidFill>
                                    <a:schemeClr val="tx2">
                                      <a:lumMod val="75000"/>
                                    </a:schemeClr>
                                  </a:solidFill>
                                  <a:latin typeface="Cambria Math" panose="02040503050406030204" pitchFamily="18" charset="0"/>
                                </a:rPr>
                                <m:t>𝟐</m:t>
                              </m:r>
                            </m:sub>
                          </m:sSub>
                          <m:r>
                            <a:rPr lang="it-IT" sz="2000" b="1" i="1" smtClean="0">
                              <a:solidFill>
                                <a:schemeClr val="tx2">
                                  <a:lumMod val="75000"/>
                                </a:schemeClr>
                              </a:solidFill>
                              <a:latin typeface="Cambria Math" panose="02040503050406030204" pitchFamily="18" charset="0"/>
                            </a:rPr>
                            <m:t>(</m:t>
                          </m:r>
                          <m:r>
                            <a:rPr lang="it-IT" sz="2000" b="1" i="1" smtClean="0">
                              <a:solidFill>
                                <a:schemeClr val="tx2">
                                  <a:lumMod val="75000"/>
                                </a:schemeClr>
                              </a:solidFill>
                              <a:latin typeface="Cambria Math" panose="02040503050406030204" pitchFamily="18" charset="0"/>
                            </a:rPr>
                            <m:t>𝒕</m:t>
                          </m:r>
                          <m:r>
                            <a:rPr lang="it-IT" sz="2000" b="1" i="1" smtClean="0">
                              <a:solidFill>
                                <a:schemeClr val="tx2">
                                  <a:lumMod val="75000"/>
                                </a:schemeClr>
                              </a:solidFill>
                              <a:latin typeface="Cambria Math" panose="02040503050406030204" pitchFamily="18" charset="0"/>
                            </a:rPr>
                            <m:t>−</m:t>
                          </m:r>
                          <m:sSub>
                            <m:sSubPr>
                              <m:ctrlPr>
                                <a:rPr lang="it-IT" sz="2000" b="1" i="1" smtClean="0">
                                  <a:solidFill>
                                    <a:schemeClr val="tx2">
                                      <a:lumMod val="75000"/>
                                    </a:schemeClr>
                                  </a:solidFill>
                                  <a:latin typeface="Cambria Math" panose="02040503050406030204" pitchFamily="18" charset="0"/>
                                </a:rPr>
                              </m:ctrlPr>
                            </m:sSubPr>
                            <m:e>
                              <m:r>
                                <a:rPr lang="it-IT" sz="2000" b="1" i="1" smtClean="0">
                                  <a:solidFill>
                                    <a:schemeClr val="tx2">
                                      <a:lumMod val="75000"/>
                                    </a:schemeClr>
                                  </a:solidFill>
                                  <a:latin typeface="Cambria Math" panose="02040503050406030204" pitchFamily="18" charset="0"/>
                                </a:rPr>
                                <m:t>𝑻</m:t>
                              </m:r>
                            </m:e>
                            <m:sub>
                              <m:r>
                                <a:rPr lang="it-IT" sz="2000" b="1" i="1" smtClean="0">
                                  <a:solidFill>
                                    <a:schemeClr val="tx2">
                                      <a:lumMod val="75000"/>
                                    </a:schemeClr>
                                  </a:solidFill>
                                  <a:latin typeface="Cambria Math" panose="02040503050406030204" pitchFamily="18" charset="0"/>
                                </a:rPr>
                                <m:t>𝟏</m:t>
                              </m:r>
                            </m:sub>
                          </m:sSub>
                          <m:r>
                            <a:rPr lang="it-IT" sz="2000" b="1" i="1" smtClean="0">
                              <a:solidFill>
                                <a:schemeClr val="tx2">
                                  <a:lumMod val="75000"/>
                                </a:schemeClr>
                              </a:solidFill>
                              <a:latin typeface="Cambria Math" panose="02040503050406030204" pitchFamily="18" charset="0"/>
                            </a:rPr>
                            <m:t>)</m:t>
                          </m:r>
                        </m:sup>
                      </m:sSup>
                      <m:r>
                        <a:rPr lang="it-IT" sz="2000" b="1" i="0" smtClean="0">
                          <a:solidFill>
                            <a:schemeClr val="tx2">
                              <a:lumMod val="75000"/>
                            </a:schemeClr>
                          </a:solidFill>
                          <a:latin typeface="Cambria Math" panose="02040503050406030204" pitchFamily="18" charset="0"/>
                        </a:rPr>
                        <m:t>   </m:t>
                      </m:r>
                      <m:r>
                        <a:rPr lang="it-IT" sz="2000" b="0" i="1" smtClean="0">
                          <a:solidFill>
                            <a:schemeClr val="tx2">
                              <a:lumMod val="75000"/>
                            </a:schemeClr>
                          </a:solidFill>
                          <a:latin typeface="Cambria Math" panose="02040503050406030204" pitchFamily="18" charset="0"/>
                        </a:rPr>
                        <m:t>                                        </m:t>
                      </m:r>
                      <m:r>
                        <a:rPr lang="it-IT" sz="2000" b="0" i="1" smtClean="0">
                          <a:solidFill>
                            <a:schemeClr val="tx2">
                              <a:lumMod val="75000"/>
                            </a:schemeClr>
                          </a:solidFill>
                          <a:latin typeface="Cambria Math" panose="02040503050406030204" pitchFamily="18" charset="0"/>
                        </a:rPr>
                        <m:t>𝑓𝑜𝑟</m:t>
                      </m:r>
                      <m:r>
                        <a:rPr lang="it-IT" sz="2000" b="0" i="1" smtClean="0">
                          <a:solidFill>
                            <a:schemeClr val="tx2">
                              <a:lumMod val="75000"/>
                            </a:schemeClr>
                          </a:solidFill>
                          <a:latin typeface="Cambria Math" panose="02040503050406030204" pitchFamily="18" charset="0"/>
                        </a:rPr>
                        <m:t> </m:t>
                      </m:r>
                      <m:sSub>
                        <m:sSubPr>
                          <m:ctrlPr>
                            <a:rPr lang="it-IT" sz="2000" b="0" i="1" smtClean="0">
                              <a:solidFill>
                                <a:schemeClr val="tx2">
                                  <a:lumMod val="75000"/>
                                </a:schemeClr>
                              </a:solidFill>
                              <a:latin typeface="Cambria Math" panose="02040503050406030204" pitchFamily="18" charset="0"/>
                            </a:rPr>
                          </m:ctrlPr>
                        </m:sSubPr>
                        <m:e>
                          <m:r>
                            <a:rPr lang="it-IT" sz="2000" b="0" i="1" smtClean="0">
                              <a:solidFill>
                                <a:schemeClr val="tx2">
                                  <a:lumMod val="75000"/>
                                </a:schemeClr>
                              </a:solidFill>
                              <a:latin typeface="Cambria Math" panose="02040503050406030204" pitchFamily="18" charset="0"/>
                            </a:rPr>
                            <m:t>𝑇</m:t>
                          </m:r>
                        </m:e>
                        <m:sub>
                          <m:r>
                            <a:rPr lang="it-IT" sz="2000" b="0" i="1" smtClean="0">
                              <a:solidFill>
                                <a:schemeClr val="tx2">
                                  <a:lumMod val="75000"/>
                                </a:schemeClr>
                              </a:solidFill>
                              <a:latin typeface="Cambria Math" panose="02040503050406030204" pitchFamily="18" charset="0"/>
                            </a:rPr>
                            <m:t>1</m:t>
                          </m:r>
                        </m:sub>
                      </m:sSub>
                      <m:r>
                        <a:rPr lang="it-IT" sz="2000" b="0" i="1" smtClean="0">
                          <a:solidFill>
                            <a:schemeClr val="tx2">
                              <a:lumMod val="75000"/>
                            </a:schemeClr>
                          </a:solidFill>
                          <a:latin typeface="Cambria Math" panose="02040503050406030204" pitchFamily="18" charset="0"/>
                          <a:ea typeface="Cambria Math" panose="02040503050406030204" pitchFamily="18" charset="0"/>
                        </a:rPr>
                        <m:t>≤</m:t>
                      </m:r>
                      <m:r>
                        <a:rPr lang="it-IT" sz="2000" b="0" i="1" smtClean="0">
                          <a:solidFill>
                            <a:schemeClr val="tx2">
                              <a:lumMod val="75000"/>
                            </a:schemeClr>
                          </a:solidFill>
                          <a:latin typeface="Cambria Math" panose="02040503050406030204" pitchFamily="18" charset="0"/>
                          <a:ea typeface="Cambria Math" panose="02040503050406030204" pitchFamily="18" charset="0"/>
                        </a:rPr>
                        <m:t>𝑡</m:t>
                      </m:r>
                      <m:r>
                        <a:rPr lang="it-IT" sz="2000" b="0" i="1" smtClean="0">
                          <a:solidFill>
                            <a:schemeClr val="tx2">
                              <a:lumMod val="75000"/>
                            </a:schemeClr>
                          </a:solidFill>
                          <a:latin typeface="Cambria Math" panose="02040503050406030204" pitchFamily="18" charset="0"/>
                          <a:ea typeface="Cambria Math" panose="02040503050406030204" pitchFamily="18" charset="0"/>
                        </a:rPr>
                        <m:t>≤</m:t>
                      </m:r>
                      <m:sSub>
                        <m:sSubPr>
                          <m:ctrlPr>
                            <a:rPr lang="it-IT" sz="2000" i="1">
                              <a:solidFill>
                                <a:schemeClr val="tx2">
                                  <a:lumMod val="75000"/>
                                </a:schemeClr>
                              </a:solidFill>
                              <a:latin typeface="Cambria Math" panose="02040503050406030204" pitchFamily="18" charset="0"/>
                            </a:rPr>
                          </m:ctrlPr>
                        </m:sSubPr>
                        <m:e>
                          <m:r>
                            <a:rPr lang="it-IT" sz="2000" i="1">
                              <a:solidFill>
                                <a:schemeClr val="tx2">
                                  <a:lumMod val="75000"/>
                                </a:schemeClr>
                              </a:solidFill>
                              <a:latin typeface="Cambria Math" panose="02040503050406030204" pitchFamily="18" charset="0"/>
                            </a:rPr>
                            <m:t>𝑇</m:t>
                          </m:r>
                        </m:e>
                        <m:sub>
                          <m:r>
                            <a:rPr lang="it-IT" sz="2000" b="0" i="1" smtClean="0">
                              <a:solidFill>
                                <a:schemeClr val="tx2">
                                  <a:lumMod val="75000"/>
                                </a:schemeClr>
                              </a:solidFill>
                              <a:latin typeface="Cambria Math" panose="02040503050406030204" pitchFamily="18" charset="0"/>
                            </a:rPr>
                            <m:t>2</m:t>
                          </m:r>
                        </m:sub>
                      </m:sSub>
                    </m:oMath>
                  </m:oMathPara>
                </a14:m>
                <a:endParaRPr lang="it-IT" sz="2000" dirty="0">
                  <a:solidFill>
                    <a:schemeClr val="tx2">
                      <a:lumMod val="75000"/>
                    </a:schemeClr>
                  </a:solidFill>
                </a:endParaRPr>
              </a:p>
              <a:p>
                <a:pPr>
                  <a:lnSpc>
                    <a:spcPct val="150000"/>
                  </a:lnSpc>
                </a:pPr>
                <a14:m>
                  <m:oMathPara xmlns:m="http://schemas.openxmlformats.org/officeDocument/2006/math">
                    <m:oMathParaPr>
                      <m:jc m:val="centerGroup"/>
                    </m:oMathParaPr>
                    <m:oMath xmlns:m="http://schemas.openxmlformats.org/officeDocument/2006/math">
                      <m:sSub>
                        <m:sSubPr>
                          <m:ctrlPr>
                            <a:rPr lang="it-IT" sz="2000" b="1" i="1">
                              <a:solidFill>
                                <a:schemeClr val="tx2">
                                  <a:lumMod val="75000"/>
                                </a:schemeClr>
                              </a:solidFill>
                              <a:latin typeface="Cambria Math" panose="02040503050406030204" pitchFamily="18" charset="0"/>
                            </a:rPr>
                          </m:ctrlPr>
                        </m:sSubPr>
                        <m:e>
                          <m:r>
                            <a:rPr lang="it-IT" sz="2000" b="1" i="1">
                              <a:solidFill>
                                <a:schemeClr val="tx2">
                                  <a:lumMod val="75000"/>
                                </a:schemeClr>
                              </a:solidFill>
                              <a:latin typeface="Cambria Math" panose="02040503050406030204" pitchFamily="18" charset="0"/>
                            </a:rPr>
                            <m:t>𝑪</m:t>
                          </m:r>
                        </m:e>
                        <m:sub>
                          <m:r>
                            <a:rPr lang="it-IT" sz="2000" b="1" i="1">
                              <a:solidFill>
                                <a:schemeClr val="tx2">
                                  <a:lumMod val="75000"/>
                                </a:schemeClr>
                              </a:solidFill>
                              <a:latin typeface="Cambria Math" panose="02040503050406030204" pitchFamily="18" charset="0"/>
                            </a:rPr>
                            <m:t>𝟏</m:t>
                          </m:r>
                        </m:sub>
                      </m:sSub>
                      <m:d>
                        <m:dPr>
                          <m:ctrlPr>
                            <a:rPr lang="it-IT" sz="2000" b="1" i="1">
                              <a:solidFill>
                                <a:schemeClr val="tx2">
                                  <a:lumMod val="75000"/>
                                </a:schemeClr>
                              </a:solidFill>
                              <a:latin typeface="Cambria Math" panose="02040503050406030204" pitchFamily="18" charset="0"/>
                            </a:rPr>
                          </m:ctrlPr>
                        </m:dPr>
                        <m:e>
                          <m:r>
                            <a:rPr lang="it-IT" sz="2000" b="1" i="1">
                              <a:solidFill>
                                <a:schemeClr val="tx2">
                                  <a:lumMod val="75000"/>
                                </a:schemeClr>
                              </a:solidFill>
                              <a:latin typeface="Cambria Math" panose="02040503050406030204" pitchFamily="18" charset="0"/>
                            </a:rPr>
                            <m:t>𝒕</m:t>
                          </m:r>
                        </m:e>
                      </m:d>
                      <m:r>
                        <a:rPr lang="it-IT" sz="2000" b="1" i="1">
                          <a:solidFill>
                            <a:schemeClr val="tx2">
                              <a:lumMod val="75000"/>
                            </a:schemeClr>
                          </a:solidFill>
                          <a:latin typeface="Cambria Math" panose="02040503050406030204" pitchFamily="18" charset="0"/>
                        </a:rPr>
                        <m:t>=</m:t>
                      </m:r>
                      <m:r>
                        <a:rPr lang="it-IT" sz="2000" b="1" i="1">
                          <a:solidFill>
                            <a:schemeClr val="tx2">
                              <a:lumMod val="75000"/>
                            </a:schemeClr>
                          </a:solidFill>
                          <a:latin typeface="Cambria Math" panose="02040503050406030204" pitchFamily="18" charset="0"/>
                        </a:rPr>
                        <m:t>𝑨</m:t>
                      </m:r>
                      <m:sSub>
                        <m:sSubPr>
                          <m:ctrlPr>
                            <a:rPr lang="it-IT" sz="2000" b="1" i="1">
                              <a:solidFill>
                                <a:schemeClr val="tx2">
                                  <a:lumMod val="75000"/>
                                </a:schemeClr>
                              </a:solidFill>
                              <a:latin typeface="Cambria Math" panose="02040503050406030204" pitchFamily="18" charset="0"/>
                            </a:rPr>
                          </m:ctrlPr>
                        </m:sSubPr>
                        <m:e>
                          <m:r>
                            <a:rPr lang="it-IT" sz="2000" b="1" i="1">
                              <a:solidFill>
                                <a:schemeClr val="tx2">
                                  <a:lumMod val="75000"/>
                                </a:schemeClr>
                              </a:solidFill>
                              <a:latin typeface="Cambria Math" panose="02040503050406030204" pitchFamily="18" charset="0"/>
                            </a:rPr>
                            <m:t>𝑲</m:t>
                          </m:r>
                        </m:e>
                        <m:sub>
                          <m:r>
                            <a:rPr lang="it-IT" sz="2000" b="1" i="1">
                              <a:solidFill>
                                <a:schemeClr val="tx2">
                                  <a:lumMod val="75000"/>
                                </a:schemeClr>
                              </a:solidFill>
                              <a:latin typeface="Cambria Math" panose="02040503050406030204" pitchFamily="18" charset="0"/>
                            </a:rPr>
                            <m:t>𝟏</m:t>
                          </m:r>
                        </m:sub>
                      </m:sSub>
                      <m:sSup>
                        <m:sSupPr>
                          <m:ctrlPr>
                            <a:rPr lang="it-IT" sz="2000" b="1" i="1">
                              <a:solidFill>
                                <a:schemeClr val="tx2">
                                  <a:lumMod val="75000"/>
                                </a:schemeClr>
                              </a:solidFill>
                              <a:latin typeface="Cambria Math" panose="02040503050406030204" pitchFamily="18" charset="0"/>
                            </a:rPr>
                          </m:ctrlPr>
                        </m:sSupPr>
                        <m:e>
                          <m:r>
                            <a:rPr lang="it-IT" sz="2000" b="1" i="1">
                              <a:solidFill>
                                <a:schemeClr val="tx2">
                                  <a:lumMod val="75000"/>
                                </a:schemeClr>
                              </a:solidFill>
                              <a:latin typeface="Cambria Math" panose="02040503050406030204" pitchFamily="18" charset="0"/>
                            </a:rPr>
                            <m:t>𝒆</m:t>
                          </m:r>
                        </m:e>
                        <m:sup>
                          <m:r>
                            <a:rPr lang="it-IT" sz="2000" b="1" i="1">
                              <a:solidFill>
                                <a:schemeClr val="tx2">
                                  <a:lumMod val="75000"/>
                                </a:schemeClr>
                              </a:solidFill>
                              <a:latin typeface="Cambria Math" panose="02040503050406030204" pitchFamily="18" charset="0"/>
                            </a:rPr>
                            <m:t>−</m:t>
                          </m:r>
                          <m:sSub>
                            <m:sSubPr>
                              <m:ctrlPr>
                                <a:rPr lang="it-IT" sz="2000" b="1" i="1">
                                  <a:solidFill>
                                    <a:schemeClr val="tx2">
                                      <a:lumMod val="75000"/>
                                    </a:schemeClr>
                                  </a:solidFill>
                                  <a:latin typeface="Cambria Math" panose="02040503050406030204" pitchFamily="18" charset="0"/>
                                </a:rPr>
                              </m:ctrlPr>
                            </m:sSubPr>
                            <m:e>
                              <m:r>
                                <a:rPr lang="it-IT" sz="2000" b="1" i="1">
                                  <a:solidFill>
                                    <a:schemeClr val="tx2">
                                      <a:lumMod val="75000"/>
                                    </a:schemeClr>
                                  </a:solidFill>
                                  <a:latin typeface="Cambria Math" panose="02040503050406030204" pitchFamily="18" charset="0"/>
                                </a:rPr>
                                <m:t>𝒌</m:t>
                              </m:r>
                            </m:e>
                            <m:sub>
                              <m:r>
                                <a:rPr lang="it-IT" sz="2000" b="1" i="1">
                                  <a:solidFill>
                                    <a:schemeClr val="tx2">
                                      <a:lumMod val="75000"/>
                                    </a:schemeClr>
                                  </a:solidFill>
                                  <a:latin typeface="Cambria Math" panose="02040503050406030204" pitchFamily="18" charset="0"/>
                                </a:rPr>
                                <m:t>𝟐</m:t>
                              </m:r>
                            </m:sub>
                          </m:sSub>
                          <m:r>
                            <a:rPr lang="it-IT" sz="2000" b="1" i="1">
                              <a:solidFill>
                                <a:schemeClr val="tx2">
                                  <a:lumMod val="75000"/>
                                </a:schemeClr>
                              </a:solidFill>
                              <a:latin typeface="Cambria Math" panose="02040503050406030204" pitchFamily="18" charset="0"/>
                            </a:rPr>
                            <m:t>(</m:t>
                          </m:r>
                          <m:r>
                            <a:rPr lang="it-IT" sz="2000" b="1" i="1">
                              <a:solidFill>
                                <a:schemeClr val="tx2">
                                  <a:lumMod val="75000"/>
                                </a:schemeClr>
                              </a:solidFill>
                              <a:latin typeface="Cambria Math" panose="02040503050406030204" pitchFamily="18" charset="0"/>
                            </a:rPr>
                            <m:t>𝒕</m:t>
                          </m:r>
                          <m:r>
                            <a:rPr lang="it-IT" sz="2000" b="1" i="1">
                              <a:solidFill>
                                <a:schemeClr val="tx2">
                                  <a:lumMod val="75000"/>
                                </a:schemeClr>
                              </a:solidFill>
                              <a:latin typeface="Cambria Math" panose="02040503050406030204" pitchFamily="18" charset="0"/>
                            </a:rPr>
                            <m:t>−</m:t>
                          </m:r>
                          <m:sSub>
                            <m:sSubPr>
                              <m:ctrlPr>
                                <a:rPr lang="it-IT" sz="2000" b="1" i="1">
                                  <a:solidFill>
                                    <a:schemeClr val="tx2">
                                      <a:lumMod val="75000"/>
                                    </a:schemeClr>
                                  </a:solidFill>
                                  <a:latin typeface="Cambria Math" panose="02040503050406030204" pitchFamily="18" charset="0"/>
                                </a:rPr>
                              </m:ctrlPr>
                            </m:sSubPr>
                            <m:e>
                              <m:r>
                                <a:rPr lang="it-IT" sz="2000" b="1" i="1">
                                  <a:solidFill>
                                    <a:schemeClr val="tx2">
                                      <a:lumMod val="75000"/>
                                    </a:schemeClr>
                                  </a:solidFill>
                                  <a:latin typeface="Cambria Math" panose="02040503050406030204" pitchFamily="18" charset="0"/>
                                </a:rPr>
                                <m:t>𝑻</m:t>
                              </m:r>
                            </m:e>
                            <m:sub>
                              <m:r>
                                <a:rPr lang="it-IT" sz="2000" b="1" i="1">
                                  <a:solidFill>
                                    <a:schemeClr val="tx2">
                                      <a:lumMod val="75000"/>
                                    </a:schemeClr>
                                  </a:solidFill>
                                  <a:latin typeface="Cambria Math" panose="02040503050406030204" pitchFamily="18" charset="0"/>
                                </a:rPr>
                                <m:t>𝟏</m:t>
                              </m:r>
                            </m:sub>
                          </m:sSub>
                          <m:r>
                            <a:rPr lang="it-IT" sz="2000" b="1" i="1">
                              <a:solidFill>
                                <a:schemeClr val="tx2">
                                  <a:lumMod val="75000"/>
                                </a:schemeClr>
                              </a:solidFill>
                              <a:latin typeface="Cambria Math" panose="02040503050406030204" pitchFamily="18" charset="0"/>
                            </a:rPr>
                            <m:t>)</m:t>
                          </m:r>
                        </m:sup>
                      </m:sSup>
                      <m:r>
                        <a:rPr lang="it-IT" sz="2000" b="1">
                          <a:solidFill>
                            <a:schemeClr val="tx2">
                              <a:lumMod val="75000"/>
                            </a:schemeClr>
                          </a:solidFill>
                          <a:latin typeface="Cambria Math" panose="02040503050406030204" pitchFamily="18" charset="0"/>
                        </a:rPr>
                        <m:t>+</m:t>
                      </m:r>
                      <m:r>
                        <a:rPr lang="it-IT" sz="2000" b="1" i="1">
                          <a:solidFill>
                            <a:schemeClr val="tx2">
                              <a:lumMod val="75000"/>
                            </a:schemeClr>
                          </a:solidFill>
                          <a:latin typeface="Cambria Math" panose="02040503050406030204" pitchFamily="18" charset="0"/>
                        </a:rPr>
                        <m:t>𝑩</m:t>
                      </m:r>
                      <m:sSub>
                        <m:sSubPr>
                          <m:ctrlPr>
                            <a:rPr lang="it-IT" sz="2000" b="1" i="1">
                              <a:solidFill>
                                <a:schemeClr val="tx2">
                                  <a:lumMod val="75000"/>
                                </a:schemeClr>
                              </a:solidFill>
                              <a:latin typeface="Cambria Math" panose="02040503050406030204" pitchFamily="18" charset="0"/>
                            </a:rPr>
                          </m:ctrlPr>
                        </m:sSubPr>
                        <m:e>
                          <m:r>
                            <a:rPr lang="it-IT" sz="2000" b="1" i="1">
                              <a:solidFill>
                                <a:schemeClr val="tx2">
                                  <a:lumMod val="75000"/>
                                </a:schemeClr>
                              </a:solidFill>
                              <a:latin typeface="Cambria Math" panose="02040503050406030204" pitchFamily="18" charset="0"/>
                            </a:rPr>
                            <m:t>𝑲</m:t>
                          </m:r>
                        </m:e>
                        <m:sub>
                          <m:r>
                            <a:rPr lang="it-IT" sz="2000" b="1" i="1">
                              <a:solidFill>
                                <a:schemeClr val="tx2">
                                  <a:lumMod val="75000"/>
                                </a:schemeClr>
                              </a:solidFill>
                              <a:latin typeface="Cambria Math" panose="02040503050406030204" pitchFamily="18" charset="0"/>
                            </a:rPr>
                            <m:t>𝟏</m:t>
                          </m:r>
                        </m:sub>
                      </m:sSub>
                      <m:sSup>
                        <m:sSupPr>
                          <m:ctrlPr>
                            <a:rPr lang="it-IT" sz="2000" b="1" i="1">
                              <a:solidFill>
                                <a:schemeClr val="tx2">
                                  <a:lumMod val="75000"/>
                                </a:schemeClr>
                              </a:solidFill>
                              <a:latin typeface="Cambria Math" panose="02040503050406030204" pitchFamily="18" charset="0"/>
                            </a:rPr>
                          </m:ctrlPr>
                        </m:sSupPr>
                        <m:e>
                          <m:r>
                            <a:rPr lang="it-IT" sz="2000" b="1" i="1">
                              <a:solidFill>
                                <a:schemeClr val="tx2">
                                  <a:lumMod val="75000"/>
                                </a:schemeClr>
                              </a:solidFill>
                              <a:latin typeface="Cambria Math" panose="02040503050406030204" pitchFamily="18" charset="0"/>
                            </a:rPr>
                            <m:t>𝒆</m:t>
                          </m:r>
                        </m:e>
                        <m:sup>
                          <m:r>
                            <a:rPr lang="it-IT" sz="2000" b="1" i="1">
                              <a:solidFill>
                                <a:schemeClr val="tx2">
                                  <a:lumMod val="75000"/>
                                </a:schemeClr>
                              </a:solidFill>
                              <a:latin typeface="Cambria Math" panose="02040503050406030204" pitchFamily="18" charset="0"/>
                            </a:rPr>
                            <m:t>−</m:t>
                          </m:r>
                          <m:sSub>
                            <m:sSubPr>
                              <m:ctrlPr>
                                <a:rPr lang="it-IT" sz="2000" b="1" i="1">
                                  <a:solidFill>
                                    <a:schemeClr val="tx2">
                                      <a:lumMod val="75000"/>
                                    </a:schemeClr>
                                  </a:solidFill>
                                  <a:latin typeface="Cambria Math" panose="02040503050406030204" pitchFamily="18" charset="0"/>
                                </a:rPr>
                              </m:ctrlPr>
                            </m:sSubPr>
                            <m:e>
                              <m:r>
                                <a:rPr lang="it-IT" sz="2000" b="1" i="1">
                                  <a:solidFill>
                                    <a:schemeClr val="tx2">
                                      <a:lumMod val="75000"/>
                                    </a:schemeClr>
                                  </a:solidFill>
                                  <a:latin typeface="Cambria Math" panose="02040503050406030204" pitchFamily="18" charset="0"/>
                                </a:rPr>
                                <m:t>𝒌</m:t>
                              </m:r>
                            </m:e>
                            <m:sub>
                              <m:r>
                                <a:rPr lang="it-IT" sz="2000" b="1" i="1">
                                  <a:solidFill>
                                    <a:schemeClr val="tx2">
                                      <a:lumMod val="75000"/>
                                    </a:schemeClr>
                                  </a:solidFill>
                                  <a:latin typeface="Cambria Math" panose="02040503050406030204" pitchFamily="18" charset="0"/>
                                </a:rPr>
                                <m:t>𝟐</m:t>
                              </m:r>
                            </m:sub>
                          </m:sSub>
                          <m:r>
                            <a:rPr lang="it-IT" sz="2000" b="1" i="1">
                              <a:solidFill>
                                <a:schemeClr val="tx2">
                                  <a:lumMod val="75000"/>
                                </a:schemeClr>
                              </a:solidFill>
                              <a:latin typeface="Cambria Math" panose="02040503050406030204" pitchFamily="18" charset="0"/>
                            </a:rPr>
                            <m:t>(</m:t>
                          </m:r>
                          <m:r>
                            <a:rPr lang="it-IT" sz="2000" b="1" i="1">
                              <a:solidFill>
                                <a:schemeClr val="tx2">
                                  <a:lumMod val="75000"/>
                                </a:schemeClr>
                              </a:solidFill>
                              <a:latin typeface="Cambria Math" panose="02040503050406030204" pitchFamily="18" charset="0"/>
                            </a:rPr>
                            <m:t>𝒕</m:t>
                          </m:r>
                          <m:r>
                            <a:rPr lang="it-IT" sz="2000" b="1" i="1">
                              <a:solidFill>
                                <a:schemeClr val="tx2">
                                  <a:lumMod val="75000"/>
                                </a:schemeClr>
                              </a:solidFill>
                              <a:latin typeface="Cambria Math" panose="02040503050406030204" pitchFamily="18" charset="0"/>
                            </a:rPr>
                            <m:t>−</m:t>
                          </m:r>
                          <m:sSub>
                            <m:sSubPr>
                              <m:ctrlPr>
                                <a:rPr lang="it-IT" sz="2000" b="1" i="1">
                                  <a:solidFill>
                                    <a:schemeClr val="tx2">
                                      <a:lumMod val="75000"/>
                                    </a:schemeClr>
                                  </a:solidFill>
                                  <a:latin typeface="Cambria Math" panose="02040503050406030204" pitchFamily="18" charset="0"/>
                                </a:rPr>
                              </m:ctrlPr>
                            </m:sSubPr>
                            <m:e>
                              <m:r>
                                <a:rPr lang="it-IT" sz="2000" b="1" i="1">
                                  <a:solidFill>
                                    <a:schemeClr val="tx2">
                                      <a:lumMod val="75000"/>
                                    </a:schemeClr>
                                  </a:solidFill>
                                  <a:latin typeface="Cambria Math" panose="02040503050406030204" pitchFamily="18" charset="0"/>
                                </a:rPr>
                                <m:t>𝑻</m:t>
                              </m:r>
                            </m:e>
                            <m:sub>
                              <m:r>
                                <a:rPr lang="it-IT" sz="2000" b="1" i="1">
                                  <a:solidFill>
                                    <a:schemeClr val="tx2">
                                      <a:lumMod val="75000"/>
                                    </a:schemeClr>
                                  </a:solidFill>
                                  <a:latin typeface="Cambria Math" panose="02040503050406030204" pitchFamily="18" charset="0"/>
                                </a:rPr>
                                <m:t>𝟐</m:t>
                              </m:r>
                            </m:sub>
                          </m:sSub>
                          <m:r>
                            <a:rPr lang="it-IT" sz="2000" b="1" i="1">
                              <a:solidFill>
                                <a:schemeClr val="tx2">
                                  <a:lumMod val="75000"/>
                                </a:schemeClr>
                              </a:solidFill>
                              <a:latin typeface="Cambria Math" panose="02040503050406030204" pitchFamily="18" charset="0"/>
                            </a:rPr>
                            <m:t>)</m:t>
                          </m:r>
                        </m:sup>
                      </m:sSup>
                      <m:r>
                        <a:rPr lang="it-IT" sz="2000" i="1">
                          <a:solidFill>
                            <a:schemeClr val="tx2">
                              <a:lumMod val="75000"/>
                            </a:schemeClr>
                          </a:solidFill>
                          <a:latin typeface="Cambria Math" panose="02040503050406030204" pitchFamily="18" charset="0"/>
                        </a:rPr>
                        <m:t>  </m:t>
                      </m:r>
                      <m:r>
                        <a:rPr lang="it-IT" sz="2000" b="0" i="1" smtClean="0">
                          <a:solidFill>
                            <a:schemeClr val="tx2">
                              <a:lumMod val="75000"/>
                            </a:schemeClr>
                          </a:solidFill>
                          <a:latin typeface="Cambria Math" panose="02040503050406030204" pitchFamily="18" charset="0"/>
                        </a:rPr>
                        <m:t>              </m:t>
                      </m:r>
                      <m:r>
                        <a:rPr lang="it-IT" sz="2000" i="1">
                          <a:solidFill>
                            <a:schemeClr val="tx2">
                              <a:lumMod val="75000"/>
                            </a:schemeClr>
                          </a:solidFill>
                          <a:latin typeface="Cambria Math" panose="02040503050406030204" pitchFamily="18" charset="0"/>
                        </a:rPr>
                        <m:t>    </m:t>
                      </m:r>
                      <m:r>
                        <a:rPr lang="it-IT" sz="2000" i="1">
                          <a:solidFill>
                            <a:schemeClr val="tx2">
                              <a:lumMod val="75000"/>
                            </a:schemeClr>
                          </a:solidFill>
                          <a:latin typeface="Cambria Math" panose="02040503050406030204" pitchFamily="18" charset="0"/>
                        </a:rPr>
                        <m:t>𝑓𝑜𝑟</m:t>
                      </m:r>
                      <m:r>
                        <a:rPr lang="it-IT" sz="2000" i="1">
                          <a:solidFill>
                            <a:schemeClr val="tx2">
                              <a:lumMod val="75000"/>
                            </a:schemeClr>
                          </a:solidFill>
                          <a:latin typeface="Cambria Math" panose="02040503050406030204" pitchFamily="18" charset="0"/>
                        </a:rPr>
                        <m:t> </m:t>
                      </m:r>
                      <m:r>
                        <a:rPr lang="it-IT" sz="2000" i="1">
                          <a:solidFill>
                            <a:schemeClr val="tx2">
                              <a:lumMod val="75000"/>
                            </a:schemeClr>
                          </a:solidFill>
                          <a:latin typeface="Cambria Math" panose="02040503050406030204" pitchFamily="18" charset="0"/>
                        </a:rPr>
                        <m:t>𝑡</m:t>
                      </m:r>
                      <m:r>
                        <a:rPr lang="it-IT" sz="2000" i="1">
                          <a:solidFill>
                            <a:schemeClr val="tx2">
                              <a:lumMod val="75000"/>
                            </a:schemeClr>
                          </a:solidFill>
                          <a:latin typeface="Cambria Math" panose="02040503050406030204" pitchFamily="18" charset="0"/>
                          <a:ea typeface="Cambria Math" panose="02040503050406030204" pitchFamily="18" charset="0"/>
                        </a:rPr>
                        <m:t>&gt;</m:t>
                      </m:r>
                      <m:sSub>
                        <m:sSubPr>
                          <m:ctrlPr>
                            <a:rPr lang="it-IT" sz="2000" i="1">
                              <a:solidFill>
                                <a:schemeClr val="tx2">
                                  <a:lumMod val="75000"/>
                                </a:schemeClr>
                              </a:solidFill>
                              <a:latin typeface="Cambria Math" panose="02040503050406030204" pitchFamily="18" charset="0"/>
                            </a:rPr>
                          </m:ctrlPr>
                        </m:sSubPr>
                        <m:e>
                          <m:r>
                            <a:rPr lang="it-IT" sz="2000" i="1">
                              <a:solidFill>
                                <a:schemeClr val="tx2">
                                  <a:lumMod val="75000"/>
                                </a:schemeClr>
                              </a:solidFill>
                              <a:latin typeface="Cambria Math" panose="02040503050406030204" pitchFamily="18" charset="0"/>
                            </a:rPr>
                            <m:t>𝑇</m:t>
                          </m:r>
                        </m:e>
                        <m:sub>
                          <m:r>
                            <a:rPr lang="it-IT" sz="2000" i="1">
                              <a:solidFill>
                                <a:schemeClr val="tx2">
                                  <a:lumMod val="75000"/>
                                </a:schemeClr>
                              </a:solidFill>
                              <a:latin typeface="Cambria Math" panose="02040503050406030204" pitchFamily="18" charset="0"/>
                            </a:rPr>
                            <m:t>2</m:t>
                          </m:r>
                        </m:sub>
                      </m:sSub>
                    </m:oMath>
                  </m:oMathPara>
                </a14:m>
                <a:endParaRPr lang="it-IT" sz="2000" b="1" dirty="0">
                  <a:solidFill>
                    <a:schemeClr val="tx2">
                      <a:lumMod val="75000"/>
                    </a:schemeClr>
                  </a:solidFill>
                </a:endParaRPr>
              </a:p>
            </p:txBody>
          </p:sp>
        </mc:Choice>
        <mc:Fallback xmlns="">
          <p:sp>
            <p:nvSpPr>
              <p:cNvPr id="16" name="CasellaDiTesto 15"/>
              <p:cNvSpPr txBox="1">
                <a:spLocks noRot="1" noChangeAspect="1" noMove="1" noResize="1" noEditPoints="1" noAdjustHandles="1" noChangeArrowheads="1" noChangeShapeType="1" noTextEdit="1"/>
              </p:cNvSpPr>
              <p:nvPr/>
            </p:nvSpPr>
            <p:spPr>
              <a:xfrm>
                <a:off x="1713007" y="3268948"/>
                <a:ext cx="6739217" cy="961802"/>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Rettangolo 19"/>
              <p:cNvSpPr/>
              <p:nvPr/>
            </p:nvSpPr>
            <p:spPr>
              <a:xfrm>
                <a:off x="889000" y="1442275"/>
                <a:ext cx="3898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1" i="1" smtClean="0">
                          <a:solidFill>
                            <a:srgbClr val="C00000"/>
                          </a:solidFill>
                          <a:effectLst>
                            <a:outerShdw blurRad="38100" dist="38100" dir="2700000" algn="tl">
                              <a:srgbClr val="000000">
                                <a:alpha val="43137"/>
                              </a:srgbClr>
                            </a:outerShdw>
                          </a:effectLst>
                          <a:latin typeface="Cambria Math" panose="02040503050406030204" pitchFamily="18" charset="0"/>
                        </a:rPr>
                        <m:t>𝑨</m:t>
                      </m:r>
                    </m:oMath>
                  </m:oMathPara>
                </a14:m>
                <a:endParaRPr lang="it-IT" b="1" i="1" dirty="0">
                  <a:solidFill>
                    <a:srgbClr val="C00000"/>
                  </a:solidFill>
                  <a:effectLst>
                    <a:outerShdw blurRad="38100" dist="38100" dir="2700000" algn="tl">
                      <a:srgbClr val="000000">
                        <a:alpha val="43137"/>
                      </a:srgbClr>
                    </a:outerShdw>
                  </a:effectLst>
                </a:endParaRPr>
              </a:p>
            </p:txBody>
          </p:sp>
        </mc:Choice>
        <mc:Fallback xmlns="">
          <p:sp>
            <p:nvSpPr>
              <p:cNvPr id="20" name="Rettangolo 19"/>
              <p:cNvSpPr>
                <a:spLocks noRot="1" noChangeAspect="1" noMove="1" noResize="1" noEditPoints="1" noAdjustHandles="1" noChangeArrowheads="1" noChangeShapeType="1" noTextEdit="1"/>
              </p:cNvSpPr>
              <p:nvPr/>
            </p:nvSpPr>
            <p:spPr>
              <a:xfrm>
                <a:off x="889000" y="1442275"/>
                <a:ext cx="389850" cy="369332"/>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Rettangolo 20"/>
              <p:cNvSpPr/>
              <p:nvPr/>
            </p:nvSpPr>
            <p:spPr>
              <a:xfrm>
                <a:off x="2316480" y="1994267"/>
                <a:ext cx="40427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it-IT" b="1" i="1" smtClean="0">
                          <a:solidFill>
                            <a:srgbClr val="C00000"/>
                          </a:solidFill>
                          <a:effectLst>
                            <a:outerShdw blurRad="38100" dist="38100" dir="2700000" algn="tl">
                              <a:srgbClr val="000000">
                                <a:alpha val="43137"/>
                              </a:srgbClr>
                            </a:outerShdw>
                          </a:effectLst>
                          <a:latin typeface="Cambria Math" panose="02040503050406030204" pitchFamily="18" charset="0"/>
                        </a:rPr>
                        <m:t>𝑩</m:t>
                      </m:r>
                    </m:oMath>
                  </m:oMathPara>
                </a14:m>
                <a:endParaRPr lang="it-IT" b="1" dirty="0">
                  <a:solidFill>
                    <a:srgbClr val="C00000"/>
                  </a:solidFill>
                  <a:effectLst>
                    <a:outerShdw blurRad="38100" dist="38100" dir="2700000" algn="tl">
                      <a:srgbClr val="000000">
                        <a:alpha val="43137"/>
                      </a:srgbClr>
                    </a:outerShdw>
                  </a:effectLst>
                </a:endParaRPr>
              </a:p>
            </p:txBody>
          </p:sp>
        </mc:Choice>
        <mc:Fallback xmlns="">
          <p:sp>
            <p:nvSpPr>
              <p:cNvPr id="21" name="Rettangolo 20"/>
              <p:cNvSpPr>
                <a:spLocks noRot="1" noChangeAspect="1" noMove="1" noResize="1" noEditPoints="1" noAdjustHandles="1" noChangeArrowheads="1" noChangeShapeType="1" noTextEdit="1"/>
              </p:cNvSpPr>
              <p:nvPr/>
            </p:nvSpPr>
            <p:spPr>
              <a:xfrm>
                <a:off x="2316480" y="1994267"/>
                <a:ext cx="404277" cy="369332"/>
              </a:xfrm>
              <a:prstGeom prst="rect">
                <a:avLst/>
              </a:prstGeom>
              <a:blipFill>
                <a:blip r:embed="rId7"/>
                <a:stretch>
                  <a:fillRect/>
                </a:stretch>
              </a:blipFill>
            </p:spPr>
            <p:txBody>
              <a:bodyPr/>
              <a:lstStyle/>
              <a:p>
                <a:r>
                  <a:rPr lang="it-IT">
                    <a:noFill/>
                  </a:rPr>
                  <a:t> </a:t>
                </a:r>
              </a:p>
            </p:txBody>
          </p:sp>
        </mc:Fallback>
      </mc:AlternateContent>
      <p:sp>
        <p:nvSpPr>
          <p:cNvPr id="22" name="CasellaDiTesto 21"/>
          <p:cNvSpPr txBox="1"/>
          <p:nvPr/>
        </p:nvSpPr>
        <p:spPr>
          <a:xfrm>
            <a:off x="508000" y="4408530"/>
            <a:ext cx="9067800" cy="83099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La risposta complessiva del tessuto è data dalla somma delle risposte individuali ai singoli boli in ingresso, scalate per l’ampiezza del corrispondente bolo e shiftate nel tempo in modo corrispondente al tempo di iniezione del bolo stesso.</a:t>
            </a:r>
          </a:p>
        </p:txBody>
      </p:sp>
      <p:sp>
        <p:nvSpPr>
          <p:cNvPr id="23" name="CasellaDiTesto 22"/>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1432781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32</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a:solidFill>
                  <a:schemeClr val="tx2">
                    <a:lumMod val="75000"/>
                  </a:schemeClr>
                </a:solidFill>
              </a:rPr>
              <a:t>Input function e </a:t>
            </a:r>
            <a:r>
              <a:rPr lang="en-US" sz="3000" b="1" dirty="0" err="1">
                <a:solidFill>
                  <a:schemeClr val="tx2">
                    <a:lumMod val="75000"/>
                  </a:schemeClr>
                </a:solidFill>
              </a:rPr>
              <a:t>convoluzione</a:t>
            </a:r>
            <a:endParaRPr lang="en-US" sz="3000" b="1" i="1" dirty="0">
              <a:solidFill>
                <a:schemeClr val="tx2">
                  <a:lumMod val="75000"/>
                </a:schemeClr>
              </a:solidFill>
            </a:endParaRPr>
          </a:p>
        </p:txBody>
      </p:sp>
      <p:pic>
        <p:nvPicPr>
          <p:cNvPr id="3" name="Immagine 2"/>
          <p:cNvPicPr>
            <a:picLocks noChangeAspect="1"/>
          </p:cNvPicPr>
          <p:nvPr/>
        </p:nvPicPr>
        <p:blipFill>
          <a:blip r:embed="rId4"/>
          <a:stretch>
            <a:fillRect/>
          </a:stretch>
        </p:blipFill>
        <p:spPr>
          <a:xfrm>
            <a:off x="298824" y="1330682"/>
            <a:ext cx="9442801" cy="2450867"/>
          </a:xfrm>
          <a:prstGeom prst="rect">
            <a:avLst/>
          </a:prstGeom>
        </p:spPr>
      </p:pic>
      <mc:AlternateContent xmlns:mc="http://schemas.openxmlformats.org/markup-compatibility/2006" xmlns:a14="http://schemas.microsoft.com/office/drawing/2010/main">
        <mc:Choice Requires="a14">
          <p:sp>
            <p:nvSpPr>
              <p:cNvPr id="4" name="Rettangolo 3"/>
              <p:cNvSpPr/>
              <p:nvPr/>
            </p:nvSpPr>
            <p:spPr>
              <a:xfrm>
                <a:off x="3327400" y="1495507"/>
                <a:ext cx="98950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sz="2000" b="1" i="1" smtClean="0">
                              <a:solidFill>
                                <a:srgbClr val="C00000"/>
                              </a:solidFill>
                              <a:latin typeface="Cambria Math" panose="02040503050406030204" pitchFamily="18" charset="0"/>
                            </a:rPr>
                          </m:ctrlPr>
                        </m:sSubPr>
                        <m:e>
                          <m:r>
                            <a:rPr lang="it-IT" sz="2000" b="1" i="1">
                              <a:solidFill>
                                <a:srgbClr val="C00000"/>
                              </a:solidFill>
                              <a:latin typeface="Cambria Math" panose="02040503050406030204" pitchFamily="18" charset="0"/>
                            </a:rPr>
                            <m:t>𝑪</m:t>
                          </m:r>
                        </m:e>
                        <m:sub>
                          <m:r>
                            <a:rPr lang="it-IT" sz="2000" b="1" i="1" smtClean="0">
                              <a:solidFill>
                                <a:srgbClr val="C00000"/>
                              </a:solidFill>
                              <a:latin typeface="Cambria Math" panose="02040503050406030204" pitchFamily="18" charset="0"/>
                            </a:rPr>
                            <m:t>𝑨</m:t>
                          </m:r>
                        </m:sub>
                      </m:sSub>
                      <m:d>
                        <m:dPr>
                          <m:ctrlPr>
                            <a:rPr lang="it-IT" sz="2000" b="1" i="1">
                              <a:solidFill>
                                <a:srgbClr val="C00000"/>
                              </a:solidFill>
                              <a:latin typeface="Cambria Math" panose="02040503050406030204" pitchFamily="18" charset="0"/>
                            </a:rPr>
                          </m:ctrlPr>
                        </m:dPr>
                        <m:e>
                          <m:sSub>
                            <m:sSubPr>
                              <m:ctrlPr>
                                <a:rPr lang="it-IT" sz="2000" b="1" i="1" smtClean="0">
                                  <a:solidFill>
                                    <a:srgbClr val="C00000"/>
                                  </a:solidFill>
                                  <a:latin typeface="Cambria Math" panose="02040503050406030204" pitchFamily="18" charset="0"/>
                                </a:rPr>
                              </m:ctrlPr>
                            </m:sSubPr>
                            <m:e>
                              <m:r>
                                <a:rPr lang="it-IT" sz="2000" b="1" i="1" smtClean="0">
                                  <a:solidFill>
                                    <a:srgbClr val="C00000"/>
                                  </a:solidFill>
                                  <a:latin typeface="Cambria Math" panose="02040503050406030204" pitchFamily="18" charset="0"/>
                                </a:rPr>
                                <m:t>𝑻</m:t>
                              </m:r>
                            </m:e>
                            <m:sub>
                              <m:r>
                                <a:rPr lang="it-IT" sz="2000" b="1" i="1" smtClean="0">
                                  <a:solidFill>
                                    <a:srgbClr val="C00000"/>
                                  </a:solidFill>
                                  <a:latin typeface="Cambria Math" panose="02040503050406030204" pitchFamily="18" charset="0"/>
                                </a:rPr>
                                <m:t>𝒊</m:t>
                              </m:r>
                            </m:sub>
                          </m:sSub>
                        </m:e>
                      </m:d>
                    </m:oMath>
                  </m:oMathPara>
                </a14:m>
                <a:endParaRPr lang="it-IT" sz="2000" b="1" dirty="0">
                  <a:solidFill>
                    <a:srgbClr val="C00000"/>
                  </a:solidFill>
                </a:endParaRPr>
              </a:p>
            </p:txBody>
          </p:sp>
        </mc:Choice>
        <mc:Fallback xmlns="">
          <p:sp>
            <p:nvSpPr>
              <p:cNvPr id="4" name="Rettangolo 3"/>
              <p:cNvSpPr>
                <a:spLocks noRot="1" noChangeAspect="1" noMove="1" noResize="1" noEditPoints="1" noAdjustHandles="1" noChangeArrowheads="1" noChangeShapeType="1" noTextEdit="1"/>
              </p:cNvSpPr>
              <p:nvPr/>
            </p:nvSpPr>
            <p:spPr>
              <a:xfrm>
                <a:off x="3327400" y="1495507"/>
                <a:ext cx="989502" cy="400110"/>
              </a:xfrm>
              <a:prstGeom prst="rect">
                <a:avLst/>
              </a:prstGeom>
              <a:blipFill>
                <a:blip r:embed="rId5"/>
                <a:stretch>
                  <a:fillRect b="-1515"/>
                </a:stretch>
              </a:blipFill>
            </p:spPr>
            <p:txBody>
              <a:bodyPr/>
              <a:lstStyle/>
              <a:p>
                <a:r>
                  <a:rPr lang="it-IT">
                    <a:noFill/>
                  </a:rPr>
                  <a:t> </a:t>
                </a:r>
              </a:p>
            </p:txBody>
          </p:sp>
        </mc:Fallback>
      </mc:AlternateContent>
      <p:pic>
        <p:nvPicPr>
          <p:cNvPr id="7" name="Immagine 6"/>
          <p:cNvPicPr>
            <a:picLocks noChangeAspect="1"/>
          </p:cNvPicPr>
          <p:nvPr/>
        </p:nvPicPr>
        <p:blipFill>
          <a:blip r:embed="rId6"/>
          <a:stretch>
            <a:fillRect/>
          </a:stretch>
        </p:blipFill>
        <p:spPr>
          <a:xfrm>
            <a:off x="799942" y="3946374"/>
            <a:ext cx="3273031" cy="508789"/>
          </a:xfrm>
          <a:prstGeom prst="rect">
            <a:avLst/>
          </a:prstGeom>
        </p:spPr>
      </p:pic>
      <p:pic>
        <p:nvPicPr>
          <p:cNvPr id="8" name="Immagine 7"/>
          <p:cNvPicPr>
            <a:picLocks noChangeAspect="1"/>
          </p:cNvPicPr>
          <p:nvPr/>
        </p:nvPicPr>
        <p:blipFill>
          <a:blip r:embed="rId7"/>
          <a:stretch>
            <a:fillRect/>
          </a:stretch>
        </p:blipFill>
        <p:spPr>
          <a:xfrm>
            <a:off x="772757" y="4582358"/>
            <a:ext cx="3327400" cy="609147"/>
          </a:xfrm>
          <a:prstGeom prst="rect">
            <a:avLst/>
          </a:prstGeom>
        </p:spPr>
      </p:pic>
      <p:sp>
        <p:nvSpPr>
          <p:cNvPr id="10" name="CasellaDiTesto 9"/>
          <p:cNvSpPr txBox="1"/>
          <p:nvPr/>
        </p:nvSpPr>
        <p:spPr>
          <a:xfrm>
            <a:off x="4316902" y="4016102"/>
            <a:ext cx="1543424" cy="369332"/>
          </a:xfrm>
          <a:prstGeom prst="rect">
            <a:avLst/>
          </a:prstGeom>
          <a:noFill/>
        </p:spPr>
        <p:txBody>
          <a:bodyPr wrap="square" rtlCol="0">
            <a:spAutoFit/>
          </a:bodyPr>
          <a:lstStyle/>
          <a:p>
            <a:r>
              <a:rPr lang="it-IT" b="1" dirty="0">
                <a:solidFill>
                  <a:srgbClr val="002060"/>
                </a:solidFill>
              </a:rPr>
              <a:t>(discreta)</a:t>
            </a:r>
          </a:p>
        </p:txBody>
      </p:sp>
      <p:sp>
        <p:nvSpPr>
          <p:cNvPr id="19" name="CasellaDiTesto 18"/>
          <p:cNvSpPr txBox="1"/>
          <p:nvPr/>
        </p:nvSpPr>
        <p:spPr>
          <a:xfrm>
            <a:off x="4316902" y="4670302"/>
            <a:ext cx="1543424" cy="369332"/>
          </a:xfrm>
          <a:prstGeom prst="rect">
            <a:avLst/>
          </a:prstGeom>
          <a:noFill/>
        </p:spPr>
        <p:txBody>
          <a:bodyPr wrap="square" rtlCol="0">
            <a:spAutoFit/>
          </a:bodyPr>
          <a:lstStyle/>
          <a:p>
            <a:r>
              <a:rPr lang="it-IT" b="1" dirty="0">
                <a:solidFill>
                  <a:srgbClr val="002060"/>
                </a:solidFill>
              </a:rPr>
              <a:t>(continua)</a:t>
            </a:r>
          </a:p>
        </p:txBody>
      </p:sp>
      <p:sp>
        <p:nvSpPr>
          <p:cNvPr id="22" name="Parentesi graffa aperta 21"/>
          <p:cNvSpPr/>
          <p:nvPr/>
        </p:nvSpPr>
        <p:spPr>
          <a:xfrm flipH="1">
            <a:off x="5597351" y="3888152"/>
            <a:ext cx="304799" cy="1151482"/>
          </a:xfrm>
          <a:prstGeom prst="leftBrace">
            <a:avLst>
              <a:gd name="adj1" fmla="val 5539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pic>
        <p:nvPicPr>
          <p:cNvPr id="17" name="Immagine 16"/>
          <p:cNvPicPr>
            <a:picLocks noChangeAspect="1"/>
          </p:cNvPicPr>
          <p:nvPr/>
        </p:nvPicPr>
        <p:blipFill>
          <a:blip r:embed="rId8"/>
          <a:stretch>
            <a:fillRect/>
          </a:stretch>
        </p:blipFill>
        <p:spPr>
          <a:xfrm>
            <a:off x="6223000" y="4173831"/>
            <a:ext cx="3289876" cy="562664"/>
          </a:xfrm>
          <a:prstGeom prst="rect">
            <a:avLst/>
          </a:prstGeom>
        </p:spPr>
      </p:pic>
      <p:sp>
        <p:nvSpPr>
          <p:cNvPr id="23" name="CasellaDiTesto 22"/>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5292620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33</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Modello</a:t>
            </a:r>
            <a:r>
              <a:rPr lang="en-US" sz="3000" b="1" dirty="0">
                <a:solidFill>
                  <a:schemeClr val="tx2">
                    <a:lumMod val="75000"/>
                  </a:schemeClr>
                </a:solidFill>
              </a:rPr>
              <a:t> </a:t>
            </a:r>
            <a:r>
              <a:rPr lang="en-US" sz="3000" b="1" dirty="0" err="1">
                <a:solidFill>
                  <a:schemeClr val="tx2">
                    <a:lumMod val="75000"/>
                  </a:schemeClr>
                </a:solidFill>
              </a:rPr>
              <a:t>completo</a:t>
            </a:r>
            <a:r>
              <a:rPr lang="en-US" sz="3000" b="1" dirty="0">
                <a:solidFill>
                  <a:schemeClr val="tx2">
                    <a:lumMod val="75000"/>
                  </a:schemeClr>
                </a:solidFill>
              </a:rPr>
              <a:t> </a:t>
            </a:r>
            <a:r>
              <a:rPr lang="en-US" sz="3000" b="1" dirty="0" err="1">
                <a:solidFill>
                  <a:schemeClr val="tx2">
                    <a:lumMod val="75000"/>
                  </a:schemeClr>
                </a:solidFill>
              </a:rPr>
              <a:t>della</a:t>
            </a:r>
            <a:r>
              <a:rPr lang="en-US" sz="3000" b="1" dirty="0">
                <a:solidFill>
                  <a:schemeClr val="tx2">
                    <a:lumMod val="75000"/>
                  </a:schemeClr>
                </a:solidFill>
              </a:rPr>
              <a:t> </a:t>
            </a:r>
            <a:r>
              <a:rPr lang="en-US" sz="3000" b="1" dirty="0" err="1">
                <a:solidFill>
                  <a:schemeClr val="tx2">
                    <a:lumMod val="75000"/>
                  </a:schemeClr>
                </a:solidFill>
              </a:rPr>
              <a:t>risposta</a:t>
            </a:r>
            <a:r>
              <a:rPr lang="en-US" sz="3000" b="1" dirty="0">
                <a:solidFill>
                  <a:schemeClr val="tx2">
                    <a:lumMod val="75000"/>
                  </a:schemeClr>
                </a:solidFill>
              </a:rPr>
              <a:t> </a:t>
            </a:r>
            <a:r>
              <a:rPr lang="en-US" sz="3000" b="1" dirty="0" err="1">
                <a:solidFill>
                  <a:schemeClr val="tx2">
                    <a:lumMod val="75000"/>
                  </a:schemeClr>
                </a:solidFill>
              </a:rPr>
              <a:t>tissutale</a:t>
            </a:r>
            <a:endParaRPr lang="en-US" sz="3000" b="1" i="1" dirty="0">
              <a:solidFill>
                <a:schemeClr val="tx2">
                  <a:lumMod val="75000"/>
                </a:schemeClr>
              </a:solidFill>
            </a:endParaRPr>
          </a:p>
        </p:txBody>
      </p:sp>
      <p:sp>
        <p:nvSpPr>
          <p:cNvPr id="18" name="CasellaDiTesto 17"/>
          <p:cNvSpPr txBox="1"/>
          <p:nvPr/>
        </p:nvSpPr>
        <p:spPr>
          <a:xfrm>
            <a:off x="762000" y="1319769"/>
            <a:ext cx="8153400" cy="3385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600"/>
              </a:spcAft>
            </a:pPr>
            <a:r>
              <a:rPr lang="it-IT" sz="1600" b="1" dirty="0">
                <a:solidFill>
                  <a:schemeClr val="tx2">
                    <a:lumMod val="75000"/>
                  </a:schemeClr>
                </a:solidFill>
              </a:rPr>
              <a:t>1) Risposta del tessuto ad un generico ingresso</a:t>
            </a:r>
            <a:endParaRPr lang="it-IT" sz="1600" dirty="0"/>
          </a:p>
        </p:txBody>
      </p:sp>
      <mc:AlternateContent xmlns:mc="http://schemas.openxmlformats.org/markup-compatibility/2006" xmlns:a14="http://schemas.microsoft.com/office/drawing/2010/main">
        <mc:Choice Requires="a14">
          <p:sp>
            <p:nvSpPr>
              <p:cNvPr id="20" name="Rettangolo 19"/>
              <p:cNvSpPr/>
              <p:nvPr/>
            </p:nvSpPr>
            <p:spPr>
              <a:xfrm>
                <a:off x="3318302" y="1910444"/>
                <a:ext cx="28642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sSub>
                            <m:sSubPr>
                              <m:ctrlPr>
                                <a:rPr lang="it-IT" i="1" smtClean="0">
                                  <a:latin typeface="Cambria Math" panose="02040503050406030204" pitchFamily="18" charset="0"/>
                                </a:rPr>
                              </m:ctrlPr>
                            </m:sSubPr>
                            <m:e>
                              <m:r>
                                <a:rPr lang="it-IT" b="0" i="1" smtClean="0">
                                  <a:latin typeface="Cambria Math" panose="02040503050406030204" pitchFamily="18" charset="0"/>
                                </a:rPr>
                                <m:t>𝑇𝐴𝐶</m:t>
                              </m:r>
                            </m:e>
                            <m:sub>
                              <m:r>
                                <a:rPr lang="it-IT" b="0" i="1" smtClean="0">
                                  <a:latin typeface="Cambria Math" panose="02040503050406030204" pitchFamily="18" charset="0"/>
                                </a:rPr>
                                <m:t>𝑡𝑖𝑠𝑠𝑢𝑒</m:t>
                              </m:r>
                            </m:sub>
                          </m:sSub>
                          <m:r>
                            <a:rPr lang="it-IT" b="0" i="1" smtClean="0">
                              <a:latin typeface="Cambria Math" panose="02040503050406030204" pitchFamily="18" charset="0"/>
                            </a:rPr>
                            <m:t>=</m:t>
                          </m:r>
                          <m:r>
                            <a:rPr lang="it-IT" i="1">
                              <a:latin typeface="Cambria Math" panose="02040503050406030204" pitchFamily="18" charset="0"/>
                            </a:rPr>
                            <m:t>𝐶</m:t>
                          </m:r>
                        </m:e>
                        <m:sub>
                          <m:r>
                            <a:rPr lang="it-IT" i="1">
                              <a:latin typeface="Cambria Math" panose="02040503050406030204" pitchFamily="18" charset="0"/>
                            </a:rPr>
                            <m:t>𝑇</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r>
                        <a:rPr lang="it-IT">
                          <a:latin typeface="Cambria Math" panose="02040503050406030204" pitchFamily="18" charset="0"/>
                          <a:ea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𝑎</m:t>
                          </m:r>
                        </m:sub>
                      </m:sSub>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oMath>
                  </m:oMathPara>
                </a14:m>
                <a:endParaRPr lang="it-IT" dirty="0"/>
              </a:p>
            </p:txBody>
          </p:sp>
        </mc:Choice>
        <mc:Fallback xmlns="">
          <p:sp>
            <p:nvSpPr>
              <p:cNvPr id="20" name="Rettangolo 19"/>
              <p:cNvSpPr>
                <a:spLocks noRot="1" noChangeAspect="1" noMove="1" noResize="1" noEditPoints="1" noAdjustHandles="1" noChangeArrowheads="1" noChangeShapeType="1" noTextEdit="1"/>
              </p:cNvSpPr>
              <p:nvPr/>
            </p:nvSpPr>
            <p:spPr>
              <a:xfrm>
                <a:off x="3318302" y="1910444"/>
                <a:ext cx="2864246" cy="369332"/>
              </a:xfrm>
              <a:prstGeom prst="rect">
                <a:avLst/>
              </a:prstGeom>
              <a:blipFill>
                <a:blip r:embed="rId4"/>
                <a:stretch>
                  <a:fillRect b="-13115"/>
                </a:stretch>
              </a:blipFill>
            </p:spPr>
            <p:txBody>
              <a:bodyPr/>
              <a:lstStyle/>
              <a:p>
                <a:r>
                  <a:rPr lang="it-IT">
                    <a:noFill/>
                  </a:rPr>
                  <a:t> </a:t>
                </a:r>
              </a:p>
            </p:txBody>
          </p:sp>
        </mc:Fallback>
      </mc:AlternateContent>
      <p:sp>
        <p:nvSpPr>
          <p:cNvPr id="21" name="CasellaDiTesto 20"/>
          <p:cNvSpPr txBox="1"/>
          <p:nvPr/>
        </p:nvSpPr>
        <p:spPr>
          <a:xfrm>
            <a:off x="5807850" y="1257300"/>
            <a:ext cx="876578" cy="553998"/>
          </a:xfrm>
          <a:prstGeom prst="rect">
            <a:avLst/>
          </a:prstGeom>
          <a:noFill/>
          <a:ln>
            <a:solidFill>
              <a:schemeClr val="tx2">
                <a:lumMod val="75000"/>
              </a:schemeClr>
            </a:solidFill>
          </a:ln>
        </p:spPr>
        <p:txBody>
          <a:bodyPr wrap="square" rtlCol="0">
            <a:spAutoFit/>
          </a:bodyPr>
          <a:lstStyle/>
          <a:p>
            <a:pPr algn="ctr"/>
            <a:r>
              <a:rPr lang="it-IT" sz="1500" dirty="0">
                <a:solidFill>
                  <a:schemeClr val="tx2">
                    <a:lumMod val="75000"/>
                  </a:schemeClr>
                </a:solidFill>
              </a:rPr>
              <a:t>IRF del tessuto</a:t>
            </a:r>
          </a:p>
        </p:txBody>
      </p:sp>
      <p:sp>
        <p:nvSpPr>
          <p:cNvPr id="23" name="CasellaDiTesto 22"/>
          <p:cNvSpPr txBox="1"/>
          <p:nvPr/>
        </p:nvSpPr>
        <p:spPr>
          <a:xfrm>
            <a:off x="6908800" y="1866894"/>
            <a:ext cx="1295400" cy="553998"/>
          </a:xfrm>
          <a:prstGeom prst="rect">
            <a:avLst/>
          </a:prstGeom>
          <a:noFill/>
          <a:ln>
            <a:solidFill>
              <a:schemeClr val="tx2">
                <a:lumMod val="75000"/>
              </a:schemeClr>
            </a:solidFill>
          </a:ln>
        </p:spPr>
        <p:txBody>
          <a:bodyPr wrap="square" rtlCol="0">
            <a:spAutoFit/>
          </a:bodyPr>
          <a:lstStyle/>
          <a:p>
            <a:pPr algn="ctr"/>
            <a:r>
              <a:rPr lang="it-IT" sz="1500" dirty="0">
                <a:solidFill>
                  <a:schemeClr val="tx2">
                    <a:lumMod val="75000"/>
                  </a:schemeClr>
                </a:solidFill>
              </a:rPr>
              <a:t>Input </a:t>
            </a:r>
            <a:r>
              <a:rPr lang="it-IT" sz="1500" dirty="0" err="1">
                <a:solidFill>
                  <a:schemeClr val="tx2">
                    <a:lumMod val="75000"/>
                  </a:schemeClr>
                </a:solidFill>
              </a:rPr>
              <a:t>function</a:t>
            </a:r>
            <a:r>
              <a:rPr lang="it-IT" sz="1500" dirty="0">
                <a:solidFill>
                  <a:schemeClr val="tx2">
                    <a:lumMod val="75000"/>
                  </a:schemeClr>
                </a:solidFill>
              </a:rPr>
              <a:t> plasmatica</a:t>
            </a:r>
          </a:p>
        </p:txBody>
      </p:sp>
      <p:cxnSp>
        <p:nvCxnSpPr>
          <p:cNvPr id="24" name="Connettore 2 23"/>
          <p:cNvCxnSpPr/>
          <p:nvPr/>
        </p:nvCxnSpPr>
        <p:spPr>
          <a:xfrm flipH="1">
            <a:off x="4835098" y="1620760"/>
            <a:ext cx="972752" cy="347511"/>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ttore 2 24"/>
          <p:cNvCxnSpPr>
            <a:endCxn id="20" idx="3"/>
          </p:cNvCxnSpPr>
          <p:nvPr/>
        </p:nvCxnSpPr>
        <p:spPr>
          <a:xfrm flipH="1" flipV="1">
            <a:off x="6182548" y="2095110"/>
            <a:ext cx="726253" cy="39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asellaDiTesto 25"/>
          <p:cNvSpPr txBox="1"/>
          <p:nvPr/>
        </p:nvSpPr>
        <p:spPr>
          <a:xfrm>
            <a:off x="762000" y="2552700"/>
            <a:ext cx="8153400" cy="3385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600"/>
              </a:spcAft>
            </a:pPr>
            <a:r>
              <a:rPr lang="it-IT" sz="1600" b="1" dirty="0">
                <a:solidFill>
                  <a:schemeClr val="tx2">
                    <a:lumMod val="75000"/>
                  </a:schemeClr>
                </a:solidFill>
              </a:rPr>
              <a:t>2) Modellazione del naturale decadimento radioattivo del tracciante</a:t>
            </a:r>
            <a:endParaRPr lang="it-IT" sz="1600" dirty="0"/>
          </a:p>
        </p:txBody>
      </p:sp>
      <mc:AlternateContent xmlns:mc="http://schemas.openxmlformats.org/markup-compatibility/2006" xmlns:a14="http://schemas.microsoft.com/office/drawing/2010/main">
        <mc:Choice Requires="a14">
          <p:sp>
            <p:nvSpPr>
              <p:cNvPr id="27" name="Rettangolo 26"/>
              <p:cNvSpPr/>
              <p:nvPr/>
            </p:nvSpPr>
            <p:spPr>
              <a:xfrm>
                <a:off x="3231915" y="3210699"/>
                <a:ext cx="2998834" cy="427361"/>
              </a:xfrm>
              <a:prstGeom prst="rect">
                <a:avLst/>
              </a:prstGeom>
            </p:spPr>
            <p:txBody>
              <a:bodyPr wrap="none">
                <a:spAutoFit/>
              </a:bodyPr>
              <a:lstStyle/>
              <a:p>
                <a14:m>
                  <m:oMath xmlns:m="http://schemas.openxmlformats.org/officeDocument/2006/math">
                    <m:sSub>
                      <m:sSubPr>
                        <m:ctrlPr>
                          <a:rPr lang="it-IT" i="1" smtClean="0">
                            <a:latin typeface="Cambria Math" panose="02040503050406030204" pitchFamily="18" charset="0"/>
                          </a:rPr>
                        </m:ctrlPr>
                      </m:sSubPr>
                      <m:e>
                        <m:sSub>
                          <m:sSubPr>
                            <m:ctrlPr>
                              <a:rPr lang="it-IT" i="1" smtClean="0">
                                <a:latin typeface="Cambria Math" panose="02040503050406030204" pitchFamily="18" charset="0"/>
                              </a:rPr>
                            </m:ctrlPr>
                          </m:sSubPr>
                          <m:e>
                            <m:r>
                              <a:rPr lang="it-IT" b="0" i="1" smtClean="0">
                                <a:latin typeface="Cambria Math" panose="02040503050406030204" pitchFamily="18" charset="0"/>
                              </a:rPr>
                              <m:t>𝑇𝐴𝐶</m:t>
                            </m:r>
                          </m:e>
                          <m:sub>
                            <m:r>
                              <a:rPr lang="it-IT" b="0" i="1" smtClean="0">
                                <a:latin typeface="Cambria Math" panose="02040503050406030204" pitchFamily="18" charset="0"/>
                              </a:rPr>
                              <m:t>𝑑𝑒𝑐𝑎𝑦</m:t>
                            </m:r>
                          </m:sub>
                        </m:sSub>
                      </m:e>
                      <m:sub/>
                    </m:sSub>
                  </m:oMath>
                </a14:m>
                <a:r>
                  <a:rPr lang="it-IT" dirty="0"/>
                  <a:t>= </a:t>
                </a:r>
                <a14:m>
                  <m:oMath xmlns:m="http://schemas.openxmlformats.org/officeDocument/2006/math">
                    <m:sSub>
                      <m:sSubPr>
                        <m:ctrlPr>
                          <a:rPr lang="it-IT" i="1">
                            <a:latin typeface="Cambria Math" panose="02040503050406030204" pitchFamily="18" charset="0"/>
                          </a:rPr>
                        </m:ctrlPr>
                      </m:sSubPr>
                      <m:e>
                        <m:r>
                          <a:rPr lang="it-IT" i="1">
                            <a:latin typeface="Cambria Math" panose="02040503050406030204" pitchFamily="18" charset="0"/>
                          </a:rPr>
                          <m:t>𝑇𝐴𝐶</m:t>
                        </m:r>
                      </m:e>
                      <m:sub>
                        <m:r>
                          <a:rPr lang="it-IT" i="1">
                            <a:latin typeface="Cambria Math" panose="02040503050406030204" pitchFamily="18" charset="0"/>
                          </a:rPr>
                          <m:t>𝑡𝑖𝑠𝑠𝑢𝑒</m:t>
                        </m:r>
                      </m:sub>
                    </m:sSub>
                    <m:sSup>
                      <m:sSupPr>
                        <m:ctrlPr>
                          <a:rPr lang="it-IT" i="1" smtClean="0">
                            <a:latin typeface="Cambria Math" panose="02040503050406030204" pitchFamily="18" charset="0"/>
                          </a:rPr>
                        </m:ctrlPr>
                      </m:sSupPr>
                      <m:e>
                        <m:r>
                          <a:rPr lang="it-IT" b="0" i="1" smtClean="0">
                            <a:latin typeface="Cambria Math" panose="02040503050406030204" pitchFamily="18" charset="0"/>
                          </a:rPr>
                          <m:t>  </m:t>
                        </m:r>
                        <m:r>
                          <a:rPr lang="it-IT" b="0" i="1" smtClean="0">
                            <a:latin typeface="Cambria Math" panose="02040503050406030204" pitchFamily="18" charset="0"/>
                          </a:rPr>
                          <m:t>𝑒</m:t>
                        </m:r>
                      </m:e>
                      <m:sup>
                        <m:r>
                          <a:rPr lang="it-IT" b="0" i="1" smtClean="0">
                            <a:latin typeface="Cambria Math" panose="02040503050406030204" pitchFamily="18" charset="0"/>
                          </a:rPr>
                          <m:t>−</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𝑑</m:t>
                            </m:r>
                          </m:e>
                          <m:sub>
                            <m:r>
                              <a:rPr lang="it-IT" b="0" i="1" smtClean="0">
                                <a:latin typeface="Cambria Math" panose="02040503050406030204" pitchFamily="18" charset="0"/>
                              </a:rPr>
                              <m:t>𝑘</m:t>
                            </m:r>
                          </m:sub>
                        </m:sSub>
                        <m:r>
                          <a:rPr lang="it-IT" b="0" i="1" smtClean="0">
                            <a:latin typeface="Cambria Math" panose="02040503050406030204" pitchFamily="18" charset="0"/>
                          </a:rPr>
                          <m:t>𝑡</m:t>
                        </m:r>
                      </m:sup>
                    </m:sSup>
                  </m:oMath>
                </a14:m>
                <a:endParaRPr lang="it-IT" dirty="0"/>
              </a:p>
            </p:txBody>
          </p:sp>
        </mc:Choice>
        <mc:Fallback xmlns="">
          <p:sp>
            <p:nvSpPr>
              <p:cNvPr id="27" name="Rettangolo 26"/>
              <p:cNvSpPr>
                <a:spLocks noRot="1" noChangeAspect="1" noMove="1" noResize="1" noEditPoints="1" noAdjustHandles="1" noChangeArrowheads="1" noChangeShapeType="1" noTextEdit="1"/>
              </p:cNvSpPr>
              <p:nvPr/>
            </p:nvSpPr>
            <p:spPr>
              <a:xfrm>
                <a:off x="3231915" y="3210699"/>
                <a:ext cx="2998834" cy="427361"/>
              </a:xfrm>
              <a:prstGeom prst="rect">
                <a:avLst/>
              </a:prstGeom>
              <a:blipFill>
                <a:blip r:embed="rId5"/>
                <a:stretch>
                  <a:fillRect t="-7143" b="-10000"/>
                </a:stretch>
              </a:blipFill>
            </p:spPr>
            <p:txBody>
              <a:bodyPr/>
              <a:lstStyle/>
              <a:p>
                <a:r>
                  <a:rPr lang="it-IT">
                    <a:noFill/>
                  </a:rPr>
                  <a:t> </a:t>
                </a:r>
              </a:p>
            </p:txBody>
          </p:sp>
        </mc:Fallback>
      </mc:AlternateContent>
      <p:sp>
        <p:nvSpPr>
          <p:cNvPr id="28" name="CasellaDiTesto 27"/>
          <p:cNvSpPr txBox="1"/>
          <p:nvPr/>
        </p:nvSpPr>
        <p:spPr>
          <a:xfrm>
            <a:off x="6369424" y="2933700"/>
            <a:ext cx="2164976" cy="553998"/>
          </a:xfrm>
          <a:prstGeom prst="rect">
            <a:avLst/>
          </a:prstGeom>
          <a:noFill/>
          <a:ln>
            <a:solidFill>
              <a:schemeClr val="tx2">
                <a:lumMod val="75000"/>
              </a:schemeClr>
            </a:solidFill>
          </a:ln>
        </p:spPr>
        <p:txBody>
          <a:bodyPr wrap="square" rtlCol="0">
            <a:spAutoFit/>
          </a:bodyPr>
          <a:lstStyle/>
          <a:p>
            <a:pPr algn="ctr"/>
            <a:r>
              <a:rPr lang="it-IT" sz="1500" dirty="0">
                <a:solidFill>
                  <a:schemeClr val="tx2">
                    <a:lumMod val="75000"/>
                  </a:schemeClr>
                </a:solidFill>
              </a:rPr>
              <a:t>Costante di decadimento del tracciante</a:t>
            </a:r>
          </a:p>
        </p:txBody>
      </p:sp>
      <p:cxnSp>
        <p:nvCxnSpPr>
          <p:cNvPr id="29" name="Connettore 2 28"/>
          <p:cNvCxnSpPr/>
          <p:nvPr/>
        </p:nvCxnSpPr>
        <p:spPr>
          <a:xfrm flipH="1">
            <a:off x="5943797" y="3117817"/>
            <a:ext cx="425627" cy="131115"/>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CasellaDiTesto 29"/>
          <p:cNvSpPr txBox="1"/>
          <p:nvPr/>
        </p:nvSpPr>
        <p:spPr>
          <a:xfrm>
            <a:off x="762000" y="3915950"/>
            <a:ext cx="8153400" cy="33855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600"/>
              </a:spcAft>
            </a:pPr>
            <a:r>
              <a:rPr lang="it-IT" sz="1600" b="1" dirty="0">
                <a:solidFill>
                  <a:schemeClr val="tx2">
                    <a:lumMod val="75000"/>
                  </a:schemeClr>
                </a:solidFill>
              </a:rPr>
              <a:t>3) Presenza di componente circolatoria all’interno del tessuto</a:t>
            </a:r>
            <a:endParaRPr lang="it-IT" sz="1600" dirty="0"/>
          </a:p>
        </p:txBody>
      </p:sp>
      <mc:AlternateContent xmlns:mc="http://schemas.openxmlformats.org/markup-compatibility/2006" xmlns:a14="http://schemas.microsoft.com/office/drawing/2010/main">
        <mc:Choice Requires="a14">
          <p:sp>
            <p:nvSpPr>
              <p:cNvPr id="31" name="Rettangolo 30"/>
              <p:cNvSpPr/>
              <p:nvPr/>
            </p:nvSpPr>
            <p:spPr>
              <a:xfrm>
                <a:off x="2840392" y="4560913"/>
                <a:ext cx="3708259" cy="391261"/>
              </a:xfrm>
              <a:prstGeom prst="rect">
                <a:avLst/>
              </a:prstGeom>
            </p:spPr>
            <p:txBody>
              <a:bodyPr wrap="none">
                <a:spAutoFit/>
              </a:bodyPr>
              <a:lstStyle/>
              <a:p>
                <a:r>
                  <a:rPr lang="it-IT" dirty="0"/>
                  <a:t> </a:t>
                </a:r>
                <a14:m>
                  <m:oMath xmlns:m="http://schemas.openxmlformats.org/officeDocument/2006/math">
                    <m:r>
                      <m:rPr>
                        <m:sty m:val="p"/>
                      </m:rPr>
                      <a:rPr lang="it-IT" b="0" i="0" smtClean="0">
                        <a:latin typeface="Cambria Math" panose="02040503050406030204" pitchFamily="18" charset="0"/>
                      </a:rPr>
                      <m:t>TAC</m:t>
                    </m:r>
                    <m:r>
                      <a:rPr lang="it-IT" b="0" i="0" smtClean="0">
                        <a:latin typeface="Cambria Math" panose="02040503050406030204" pitchFamily="18" charset="0"/>
                      </a:rPr>
                      <m:t>=</m:t>
                    </m:r>
                    <m:sSub>
                      <m:sSubPr>
                        <m:ctrlPr>
                          <a:rPr lang="it-IT" i="1">
                            <a:latin typeface="Cambria Math" panose="02040503050406030204" pitchFamily="18" charset="0"/>
                          </a:rPr>
                        </m:ctrlPr>
                      </m:sSubPr>
                      <m:e>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𝑣</m:t>
                            </m:r>
                          </m:e>
                          <m:sub>
                            <m:r>
                              <a:rPr lang="it-IT" b="0" i="1" smtClean="0">
                                <a:latin typeface="Cambria Math" panose="02040503050406030204" pitchFamily="18" charset="0"/>
                              </a:rPr>
                              <m:t>𝐵</m:t>
                            </m:r>
                          </m:sub>
                        </m:sSub>
                        <m:r>
                          <a:rPr lang="it-IT" b="0" i="1" smtClean="0">
                            <a:latin typeface="Cambria Math" panose="02040503050406030204" pitchFamily="18" charset="0"/>
                          </a:rPr>
                          <m:t>)</m:t>
                        </m:r>
                        <m:r>
                          <a:rPr lang="it-IT" i="1">
                            <a:latin typeface="Cambria Math" panose="02040503050406030204" pitchFamily="18" charset="0"/>
                          </a:rPr>
                          <m:t>𝑇𝐴𝐶</m:t>
                        </m:r>
                      </m:e>
                      <m:sub>
                        <m:r>
                          <a:rPr lang="it-IT" b="0" i="1" smtClean="0">
                            <a:latin typeface="Cambria Math" panose="02040503050406030204" pitchFamily="18" charset="0"/>
                          </a:rPr>
                          <m:t>𝑑𝑒𝑐𝑎𝑦</m:t>
                        </m:r>
                      </m:sub>
                    </m:sSub>
                    <m:r>
                      <a:rPr lang="it-IT" b="0" i="0"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𝑣</m:t>
                        </m:r>
                      </m:e>
                      <m:sub>
                        <m:r>
                          <a:rPr lang="it-IT" i="1">
                            <a:latin typeface="Cambria Math" panose="02040503050406030204" pitchFamily="18" charset="0"/>
                          </a:rPr>
                          <m:t>𝐵</m:t>
                        </m:r>
                      </m:sub>
                    </m:sSub>
                    <m:r>
                      <a:rPr lang="it-IT" b="0" i="0" smtClean="0">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𝐶</m:t>
                        </m:r>
                      </m:e>
                      <m:sub>
                        <m:r>
                          <a:rPr lang="it-IT" b="0" i="1" smtClean="0">
                            <a:latin typeface="Cambria Math" panose="02040503050406030204" pitchFamily="18" charset="0"/>
                          </a:rPr>
                          <m:t>𝑤𝑏</m:t>
                        </m:r>
                      </m:sub>
                    </m:sSub>
                  </m:oMath>
                </a14:m>
                <a:endParaRPr lang="it-IT" dirty="0"/>
              </a:p>
            </p:txBody>
          </p:sp>
        </mc:Choice>
        <mc:Fallback xmlns="">
          <p:sp>
            <p:nvSpPr>
              <p:cNvPr id="31" name="Rettangolo 30"/>
              <p:cNvSpPr>
                <a:spLocks noRot="1" noChangeAspect="1" noMove="1" noResize="1" noEditPoints="1" noAdjustHandles="1" noChangeArrowheads="1" noChangeShapeType="1" noTextEdit="1"/>
              </p:cNvSpPr>
              <p:nvPr/>
            </p:nvSpPr>
            <p:spPr>
              <a:xfrm>
                <a:off x="2840392" y="4560913"/>
                <a:ext cx="3708259" cy="391261"/>
              </a:xfrm>
              <a:prstGeom prst="rect">
                <a:avLst/>
              </a:prstGeom>
              <a:blipFill>
                <a:blip r:embed="rId6"/>
                <a:stretch>
                  <a:fillRect b="-9375"/>
                </a:stretch>
              </a:blipFill>
            </p:spPr>
            <p:txBody>
              <a:bodyPr/>
              <a:lstStyle/>
              <a:p>
                <a:r>
                  <a:rPr lang="it-IT">
                    <a:noFill/>
                  </a:rPr>
                  <a:t> </a:t>
                </a:r>
              </a:p>
            </p:txBody>
          </p:sp>
        </mc:Fallback>
      </mc:AlternateContent>
      <p:sp>
        <p:nvSpPr>
          <p:cNvPr id="32" name="CasellaDiTesto 31"/>
          <p:cNvSpPr txBox="1"/>
          <p:nvPr/>
        </p:nvSpPr>
        <p:spPr>
          <a:xfrm>
            <a:off x="6548651" y="3969392"/>
            <a:ext cx="1618129" cy="553998"/>
          </a:xfrm>
          <a:prstGeom prst="rect">
            <a:avLst/>
          </a:prstGeom>
          <a:noFill/>
          <a:ln>
            <a:solidFill>
              <a:schemeClr val="tx2">
                <a:lumMod val="75000"/>
              </a:schemeClr>
            </a:solidFill>
          </a:ln>
        </p:spPr>
        <p:txBody>
          <a:bodyPr wrap="square" rtlCol="0">
            <a:spAutoFit/>
          </a:bodyPr>
          <a:lstStyle/>
          <a:p>
            <a:pPr algn="ctr"/>
            <a:r>
              <a:rPr lang="it-IT" sz="1500" dirty="0">
                <a:solidFill>
                  <a:schemeClr val="tx2">
                    <a:lumMod val="75000"/>
                  </a:schemeClr>
                </a:solidFill>
              </a:rPr>
              <a:t>Frazione di sangue nel tessuto</a:t>
            </a:r>
          </a:p>
        </p:txBody>
      </p:sp>
      <p:cxnSp>
        <p:nvCxnSpPr>
          <p:cNvPr id="33" name="Connettore 2 32"/>
          <p:cNvCxnSpPr/>
          <p:nvPr/>
        </p:nvCxnSpPr>
        <p:spPr>
          <a:xfrm flipH="1">
            <a:off x="5867400" y="4413217"/>
            <a:ext cx="667872" cy="196883"/>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CasellaDiTesto 33"/>
          <p:cNvSpPr txBox="1"/>
          <p:nvPr/>
        </p:nvSpPr>
        <p:spPr>
          <a:xfrm>
            <a:off x="6684428" y="4568482"/>
            <a:ext cx="2332926" cy="553998"/>
          </a:xfrm>
          <a:prstGeom prst="rect">
            <a:avLst/>
          </a:prstGeom>
          <a:noFill/>
          <a:ln>
            <a:solidFill>
              <a:schemeClr val="tx2">
                <a:lumMod val="75000"/>
              </a:schemeClr>
            </a:solidFill>
          </a:ln>
        </p:spPr>
        <p:txBody>
          <a:bodyPr wrap="square" rtlCol="0">
            <a:spAutoFit/>
          </a:bodyPr>
          <a:lstStyle/>
          <a:p>
            <a:pPr algn="ctr"/>
            <a:r>
              <a:rPr lang="it-IT" sz="1500" dirty="0">
                <a:solidFill>
                  <a:schemeClr val="tx2">
                    <a:lumMod val="75000"/>
                  </a:schemeClr>
                </a:solidFill>
              </a:rPr>
              <a:t>Concentrazione di tracciante nel sangue intero</a:t>
            </a:r>
          </a:p>
        </p:txBody>
      </p:sp>
      <p:cxnSp>
        <p:nvCxnSpPr>
          <p:cNvPr id="35" name="Connettore 2 34"/>
          <p:cNvCxnSpPr/>
          <p:nvPr/>
        </p:nvCxnSpPr>
        <p:spPr>
          <a:xfrm flipH="1" flipV="1">
            <a:off x="6465837" y="4805827"/>
            <a:ext cx="218591" cy="15622"/>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asellaDiTesto 35"/>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1861558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34</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Stima</a:t>
            </a:r>
            <a:r>
              <a:rPr lang="en-US" sz="3000" b="1" dirty="0">
                <a:solidFill>
                  <a:schemeClr val="tx2">
                    <a:lumMod val="75000"/>
                  </a:schemeClr>
                </a:solidFill>
              </a:rPr>
              <a:t> </a:t>
            </a:r>
            <a:r>
              <a:rPr lang="en-US" sz="3000" b="1" dirty="0" err="1">
                <a:solidFill>
                  <a:schemeClr val="tx2">
                    <a:lumMod val="75000"/>
                  </a:schemeClr>
                </a:solidFill>
              </a:rPr>
              <a:t>parametrica</a:t>
            </a:r>
            <a:endParaRPr lang="en-US" sz="3000" b="1" i="1" dirty="0">
              <a:solidFill>
                <a:schemeClr val="tx2">
                  <a:lumMod val="75000"/>
                </a:schemeClr>
              </a:solidFill>
            </a:endParaRPr>
          </a:p>
        </p:txBody>
      </p:sp>
      <mc:AlternateContent xmlns:mc="http://schemas.openxmlformats.org/markup-compatibility/2006" xmlns:a14="http://schemas.microsoft.com/office/drawing/2010/main">
        <mc:Choice Requires="a14">
          <p:sp>
            <p:nvSpPr>
              <p:cNvPr id="10" name="CasellaDiTesto 9"/>
              <p:cNvSpPr txBox="1"/>
              <p:nvPr/>
            </p:nvSpPr>
            <p:spPr>
              <a:xfrm>
                <a:off x="508000" y="1370070"/>
                <a:ext cx="9067800" cy="371960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Lo scopo di un modello, comunque complesso e comunque definito, è quello di riuscire a </a:t>
                </a:r>
                <a:r>
                  <a:rPr lang="it-IT" sz="1600" b="1" dirty="0">
                    <a:solidFill>
                      <a:srgbClr val="002060"/>
                    </a:solidFill>
                  </a:rPr>
                  <a:t>predire l’andamento della radioattività nel tessuto</a:t>
                </a:r>
                <a:r>
                  <a:rPr lang="it-IT" sz="1600" dirty="0"/>
                  <a:t>, note tutte le informazioni caratteristiche della fisiologie del sistema descritto. </a:t>
                </a:r>
                <a:r>
                  <a:rPr lang="it-IT" sz="1600" dirty="0">
                    <a:sym typeface="Wingdings" panose="05000000000000000000" pitchFamily="2" charset="2"/>
                  </a:rPr>
                  <a:t> </a:t>
                </a:r>
                <a:r>
                  <a:rPr lang="it-IT" b="1" dirty="0">
                    <a:solidFill>
                      <a:srgbClr val="C00000"/>
                    </a:solidFill>
                    <a:sym typeface="Wingdings" panose="05000000000000000000" pitchFamily="2" charset="2"/>
                  </a:rPr>
                  <a:t>NON MOLTO UTILE</a:t>
                </a:r>
                <a:endParaRPr lang="it-IT" b="1" dirty="0">
                  <a:solidFill>
                    <a:srgbClr val="C00000"/>
                  </a:solidFill>
                </a:endParaRPr>
              </a:p>
              <a:p>
                <a:pPr algn="just">
                  <a:spcAft>
                    <a:spcPts val="1200"/>
                  </a:spcAft>
                </a:pPr>
                <a:r>
                  <a:rPr lang="it-IT" sz="1600" dirty="0"/>
                  <a:t>Possiamo però rendere il modello </a:t>
                </a:r>
                <a:r>
                  <a:rPr lang="it-IT" sz="2000" b="1" dirty="0">
                    <a:solidFill>
                      <a:srgbClr val="00B050"/>
                    </a:solidFill>
                  </a:rPr>
                  <a:t>UTILE</a:t>
                </a:r>
                <a:r>
                  <a:rPr lang="it-IT" sz="1600" dirty="0"/>
                  <a:t> invertendone le equazioni ed andando ad </a:t>
                </a:r>
                <a:r>
                  <a:rPr lang="it-IT" sz="1600" b="1" dirty="0">
                    <a:solidFill>
                      <a:srgbClr val="002060"/>
                    </a:solidFill>
                  </a:rPr>
                  <a:t>utilizzarlo per stimare i parametri fisiologici di interesse</a:t>
                </a:r>
                <a:r>
                  <a:rPr lang="it-IT" sz="1600" dirty="0"/>
                  <a:t>, partendo dalle misure di concentrazione di attività radioattiva nel sangue e nel tessuto stesso.</a:t>
                </a:r>
              </a:p>
              <a:p>
                <a:pPr algn="just">
                  <a:spcAft>
                    <a:spcPts val="1200"/>
                  </a:spcAft>
                </a:pPr>
                <a:endParaRPr lang="it-IT" sz="500" dirty="0"/>
              </a:p>
              <a:p>
                <a:pPr algn="just">
                  <a:spcAft>
                    <a:spcPts val="1200"/>
                  </a:spcAft>
                </a:pPr>
                <a:r>
                  <a:rPr lang="it-IT" b="1" dirty="0">
                    <a:solidFill>
                      <a:srgbClr val="C00000"/>
                    </a:solidFill>
                  </a:rPr>
                  <a:t>STIMA AI MINIMI QUADRATI</a:t>
                </a:r>
              </a:p>
              <a:p>
                <a:pPr algn="just">
                  <a:spcAft>
                    <a:spcPts val="1200"/>
                  </a:spcAft>
                </a:pPr>
                <a:r>
                  <a:rPr lang="it-IT" sz="1600" dirty="0">
                    <a:solidFill>
                      <a:schemeClr val="tx1"/>
                    </a:solidFill>
                  </a:rPr>
                  <a:t>Se abbiamo a disposizione molti campioni temporali (immagini PET acquisite a tempi diversi successivi all’iniezione di tracciante), una tecnica estremamente diffusa per la stima dei parametri di modello è la stima ai minimi quadrati, il cui obiettivo è </a:t>
                </a:r>
                <a:r>
                  <a:rPr lang="it-IT" sz="1600" b="1" i="1" dirty="0">
                    <a:solidFill>
                      <a:schemeClr val="tx1"/>
                    </a:solidFill>
                  </a:rPr>
                  <a:t>minimizzare la differenza al quadrato tra concentrazione tissutale misurata e stimata dal modello</a:t>
                </a:r>
                <a:r>
                  <a:rPr lang="it-IT" sz="1600" dirty="0">
                    <a:solidFill>
                      <a:schemeClr val="tx1"/>
                    </a:solidFill>
                  </a:rPr>
                  <a:t>: </a:t>
                </a:r>
                <a14:m>
                  <m:oMath xmlns:m="http://schemas.openxmlformats.org/officeDocument/2006/math">
                    <m:nary>
                      <m:naryPr>
                        <m:chr m:val="∑"/>
                        <m:limLoc m:val="subSup"/>
                        <m:ctrlPr>
                          <a:rPr lang="it-IT" sz="1600" b="1" i="1" smtClean="0">
                            <a:solidFill>
                              <a:schemeClr val="tx1"/>
                            </a:solidFill>
                            <a:latin typeface="Cambria Math" panose="02040503050406030204" pitchFamily="18" charset="0"/>
                          </a:rPr>
                        </m:ctrlPr>
                      </m:naryPr>
                      <m:sub>
                        <m:r>
                          <m:rPr>
                            <m:brk m:alnAt="25"/>
                          </m:rPr>
                          <a:rPr lang="it-IT" sz="1600" b="1" i="1" smtClean="0">
                            <a:solidFill>
                              <a:schemeClr val="tx1"/>
                            </a:solidFill>
                            <a:latin typeface="Cambria Math" panose="02040503050406030204" pitchFamily="18" charset="0"/>
                          </a:rPr>
                          <m:t>𝒊</m:t>
                        </m:r>
                        <m:r>
                          <a:rPr lang="it-IT" sz="1600" b="1" i="1" smtClean="0">
                            <a:solidFill>
                              <a:schemeClr val="tx1"/>
                            </a:solidFill>
                            <a:latin typeface="Cambria Math" panose="02040503050406030204" pitchFamily="18" charset="0"/>
                          </a:rPr>
                          <m:t>=</m:t>
                        </m:r>
                        <m:r>
                          <a:rPr lang="it-IT" sz="1600" b="1" i="1" smtClean="0">
                            <a:solidFill>
                              <a:schemeClr val="tx1"/>
                            </a:solidFill>
                            <a:latin typeface="Cambria Math" panose="02040503050406030204" pitchFamily="18" charset="0"/>
                          </a:rPr>
                          <m:t>𝟏</m:t>
                        </m:r>
                      </m:sub>
                      <m:sup>
                        <m:r>
                          <a:rPr lang="it-IT" sz="1600" b="1" i="1" smtClean="0">
                            <a:solidFill>
                              <a:schemeClr val="tx1"/>
                            </a:solidFill>
                            <a:latin typeface="Cambria Math" panose="02040503050406030204" pitchFamily="18" charset="0"/>
                          </a:rPr>
                          <m:t>𝑵</m:t>
                        </m:r>
                      </m:sup>
                      <m:e>
                        <m:sSup>
                          <m:sSupPr>
                            <m:ctrlPr>
                              <a:rPr lang="it-IT" sz="1600" b="1" i="1" smtClean="0">
                                <a:solidFill>
                                  <a:schemeClr val="tx1"/>
                                </a:solidFill>
                                <a:latin typeface="Cambria Math" panose="02040503050406030204" pitchFamily="18" charset="0"/>
                              </a:rPr>
                            </m:ctrlPr>
                          </m:sSupPr>
                          <m:e>
                            <m:r>
                              <a:rPr lang="it-IT" sz="1600" b="1" i="1" smtClean="0">
                                <a:solidFill>
                                  <a:schemeClr val="tx1"/>
                                </a:solidFill>
                                <a:latin typeface="Cambria Math" panose="02040503050406030204" pitchFamily="18" charset="0"/>
                              </a:rPr>
                              <m:t>(</m:t>
                            </m:r>
                            <m:sSub>
                              <m:sSubPr>
                                <m:ctrlPr>
                                  <a:rPr lang="it-IT" sz="1600" b="1" i="1" smtClean="0">
                                    <a:solidFill>
                                      <a:schemeClr val="tx1"/>
                                    </a:solidFill>
                                    <a:latin typeface="Cambria Math" panose="02040503050406030204" pitchFamily="18" charset="0"/>
                                  </a:rPr>
                                </m:ctrlPr>
                              </m:sSubPr>
                              <m:e>
                                <m:r>
                                  <a:rPr lang="it-IT" sz="1600" b="1" i="1" smtClean="0">
                                    <a:solidFill>
                                      <a:schemeClr val="tx1"/>
                                    </a:solidFill>
                                    <a:latin typeface="Cambria Math" panose="02040503050406030204" pitchFamily="18" charset="0"/>
                                  </a:rPr>
                                  <m:t>𝑪</m:t>
                                </m:r>
                              </m:e>
                              <m:sub>
                                <m:r>
                                  <a:rPr lang="it-IT" sz="1600" b="1" i="1" smtClean="0">
                                    <a:solidFill>
                                      <a:schemeClr val="tx1"/>
                                    </a:solidFill>
                                    <a:latin typeface="Cambria Math" panose="02040503050406030204" pitchFamily="18" charset="0"/>
                                  </a:rPr>
                                  <m:t>𝒊</m:t>
                                </m:r>
                              </m:sub>
                            </m:sSub>
                            <m:r>
                              <a:rPr lang="it-IT" sz="1600" b="1" i="1" smtClean="0">
                                <a:latin typeface="Cambria Math" panose="02040503050406030204" pitchFamily="18" charset="0"/>
                              </a:rPr>
                              <m:t>−</m:t>
                            </m:r>
                            <m:r>
                              <a:rPr lang="it-IT" sz="1600" b="1" i="1" smtClean="0">
                                <a:latin typeface="Cambria Math" panose="02040503050406030204" pitchFamily="18" charset="0"/>
                              </a:rPr>
                              <m:t>𝑪</m:t>
                            </m:r>
                            <m:r>
                              <a:rPr lang="it-IT" sz="1600" b="1" i="1" smtClean="0">
                                <a:latin typeface="Cambria Math" panose="02040503050406030204" pitchFamily="18" charset="0"/>
                              </a:rPr>
                              <m:t>(</m:t>
                            </m:r>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rPr>
                                  <m:t>𝑻</m:t>
                                </m:r>
                              </m:e>
                              <m:sub>
                                <m:r>
                                  <a:rPr lang="it-IT" sz="1600" b="1" i="1" smtClean="0">
                                    <a:latin typeface="Cambria Math" panose="02040503050406030204" pitchFamily="18" charset="0"/>
                                  </a:rPr>
                                  <m:t>𝒊</m:t>
                                </m:r>
                              </m:sub>
                            </m:sSub>
                            <m:r>
                              <a:rPr lang="it-IT" sz="1600" b="1" i="1" smtClean="0">
                                <a:latin typeface="Cambria Math" panose="02040503050406030204" pitchFamily="18" charset="0"/>
                              </a:rPr>
                              <m:t>)</m:t>
                            </m:r>
                            <m:r>
                              <a:rPr lang="it-IT" sz="1600" b="1" i="1" smtClean="0">
                                <a:solidFill>
                                  <a:schemeClr val="tx1"/>
                                </a:solidFill>
                                <a:latin typeface="Cambria Math" panose="02040503050406030204" pitchFamily="18" charset="0"/>
                              </a:rPr>
                              <m:t>)</m:t>
                            </m:r>
                          </m:e>
                          <m:sup>
                            <m:r>
                              <a:rPr lang="it-IT" sz="1600" b="1" i="1" smtClean="0">
                                <a:solidFill>
                                  <a:schemeClr val="tx1"/>
                                </a:solidFill>
                                <a:latin typeface="Cambria Math" panose="02040503050406030204" pitchFamily="18" charset="0"/>
                              </a:rPr>
                              <m:t>𝟐</m:t>
                            </m:r>
                          </m:sup>
                        </m:sSup>
                      </m:e>
                    </m:nary>
                  </m:oMath>
                </a14:m>
                <a:endParaRPr lang="it-IT" sz="1600" b="1" dirty="0">
                  <a:solidFill>
                    <a:schemeClr val="tx1"/>
                  </a:solidFill>
                </a:endParaRPr>
              </a:p>
            </p:txBody>
          </p:sp>
        </mc:Choice>
        <mc:Fallback xmlns="">
          <p:sp>
            <p:nvSpPr>
              <p:cNvPr id="10" name="CasellaDiTesto 9"/>
              <p:cNvSpPr txBox="1">
                <a:spLocks noRot="1" noChangeAspect="1" noMove="1" noResize="1" noEditPoints="1" noAdjustHandles="1" noChangeArrowheads="1" noChangeShapeType="1" noTextEdit="1"/>
              </p:cNvSpPr>
              <p:nvPr/>
            </p:nvSpPr>
            <p:spPr>
              <a:xfrm>
                <a:off x="508000" y="1370070"/>
                <a:ext cx="9067800" cy="3719608"/>
              </a:xfrm>
              <a:prstGeom prst="rect">
                <a:avLst/>
              </a:prstGeom>
              <a:blipFill>
                <a:blip r:embed="rId4"/>
                <a:stretch>
                  <a:fillRect l="-538" t="-492" r="-336" b="-12459"/>
                </a:stretch>
              </a:blipFill>
              <a:ln>
                <a:noFill/>
              </a:ln>
            </p:spPr>
            <p:txBody>
              <a:bodyPr/>
              <a:lstStyle/>
              <a:p>
                <a:r>
                  <a:rPr lang="en-US">
                    <a:noFill/>
                  </a:rPr>
                  <a:t> </a:t>
                </a:r>
              </a:p>
            </p:txBody>
          </p:sp>
        </mc:Fallback>
      </mc:AlternateContent>
      <p:sp>
        <p:nvSpPr>
          <p:cNvPr id="16" name="CasellaDiTesto 15"/>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a:t>
            </a:r>
            <a:r>
              <a:rPr lang="it-IT" b="1" dirty="0">
                <a:solidFill>
                  <a:schemeClr val="bg1"/>
                </a:solidFill>
              </a:rPr>
              <a:t>Stima parametrica     </a:t>
            </a:r>
            <a:r>
              <a:rPr lang="it-IT" dirty="0">
                <a:solidFill>
                  <a:schemeClr val="bg1">
                    <a:lumMod val="65000"/>
                  </a:schemeClr>
                </a:solidFill>
              </a:rPr>
              <a:t>Mappe     Metodi diretti</a:t>
            </a:r>
          </a:p>
        </p:txBody>
      </p:sp>
    </p:spTree>
    <p:extLst>
      <p:ext uri="{BB962C8B-B14F-4D97-AF65-F5344CB8AC3E}">
        <p14:creationId xmlns:p14="http://schemas.microsoft.com/office/powerpoint/2010/main" val="2186427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35</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Stima</a:t>
            </a:r>
            <a:r>
              <a:rPr lang="en-US" sz="3000" b="1" dirty="0">
                <a:solidFill>
                  <a:schemeClr val="tx2">
                    <a:lumMod val="75000"/>
                  </a:schemeClr>
                </a:solidFill>
              </a:rPr>
              <a:t> </a:t>
            </a:r>
            <a:r>
              <a:rPr lang="en-US" sz="3000" b="1" dirty="0" err="1">
                <a:solidFill>
                  <a:schemeClr val="tx2">
                    <a:lumMod val="75000"/>
                  </a:schemeClr>
                </a:solidFill>
              </a:rPr>
              <a:t>parametrica</a:t>
            </a:r>
            <a:endParaRPr lang="en-US" sz="3000" b="1" i="1" dirty="0">
              <a:solidFill>
                <a:schemeClr val="tx2">
                  <a:lumMod val="75000"/>
                </a:schemeClr>
              </a:solidFill>
            </a:endParaRPr>
          </a:p>
        </p:txBody>
      </p:sp>
      <p:pic>
        <p:nvPicPr>
          <p:cNvPr id="2" name="Immagine 1"/>
          <p:cNvPicPr>
            <a:picLocks noChangeAspect="1"/>
          </p:cNvPicPr>
          <p:nvPr/>
        </p:nvPicPr>
        <p:blipFill rotWithShape="1">
          <a:blip r:embed="rId4"/>
          <a:srcRect r="50794"/>
          <a:stretch/>
        </p:blipFill>
        <p:spPr>
          <a:xfrm>
            <a:off x="4851400" y="837494"/>
            <a:ext cx="3731186" cy="2288887"/>
          </a:xfrm>
          <a:prstGeom prst="rect">
            <a:avLst/>
          </a:prstGeom>
        </p:spPr>
      </p:pic>
      <p:pic>
        <p:nvPicPr>
          <p:cNvPr id="3" name="Immagine 2"/>
          <p:cNvPicPr>
            <a:picLocks noChangeAspect="1"/>
          </p:cNvPicPr>
          <p:nvPr/>
        </p:nvPicPr>
        <p:blipFill>
          <a:blip r:embed="rId5"/>
          <a:stretch>
            <a:fillRect/>
          </a:stretch>
        </p:blipFill>
        <p:spPr>
          <a:xfrm>
            <a:off x="1804034" y="2082375"/>
            <a:ext cx="1625701" cy="663480"/>
          </a:xfrm>
          <a:prstGeom prst="rect">
            <a:avLst/>
          </a:prstGeom>
        </p:spPr>
      </p:pic>
      <mc:AlternateContent xmlns:mc="http://schemas.openxmlformats.org/markup-compatibility/2006" xmlns:a14="http://schemas.microsoft.com/office/drawing/2010/main">
        <mc:Choice Requires="a14">
          <p:sp>
            <p:nvSpPr>
              <p:cNvPr id="17" name="CasellaDiTesto 16"/>
              <p:cNvSpPr txBox="1"/>
              <p:nvPr/>
            </p:nvSpPr>
            <p:spPr>
              <a:xfrm>
                <a:off x="618042" y="3192748"/>
                <a:ext cx="8886638" cy="147732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La </a:t>
                </a:r>
                <a:r>
                  <a:rPr lang="it-IT" sz="1600" b="1" dirty="0">
                    <a:solidFill>
                      <a:srgbClr val="002060"/>
                    </a:solidFill>
                  </a:rPr>
                  <a:t>serie temporale misurata </a:t>
                </a:r>
                <a:r>
                  <a:rPr lang="it-IT" sz="1600" dirty="0"/>
                  <a:t>può essere relativa ad una regione di interesse (ROI) omogenea dal punto di vista della cinetica, o ad un singolo pixel dell’immagine. E’ definita su </a:t>
                </a:r>
                <a:r>
                  <a:rPr lang="it-IT" sz="1600" b="1" dirty="0"/>
                  <a:t>N</a:t>
                </a:r>
                <a:r>
                  <a:rPr lang="it-IT" sz="1600" dirty="0"/>
                  <a:t> campioni temporali misurati (</a:t>
                </a:r>
                <a14:m>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 </m:t>
                    </m:r>
                    <m:r>
                      <a:rPr lang="it-IT" sz="1600" b="0" i="1" smtClean="0">
                        <a:latin typeface="Cambria Math" panose="02040503050406030204" pitchFamily="18" charset="0"/>
                      </a:rPr>
                      <m:t>𝑖</m:t>
                    </m:r>
                    <m:r>
                      <a:rPr lang="it-IT" sz="1600" b="0" i="1" smtClean="0">
                        <a:latin typeface="Cambria Math" panose="02040503050406030204" pitchFamily="18" charset="0"/>
                      </a:rPr>
                      <m:t>=1…</m:t>
                    </m:r>
                    <m:r>
                      <a:rPr lang="it-IT" sz="1600" b="0" i="1" smtClean="0">
                        <a:latin typeface="Cambria Math" panose="02040503050406030204" pitchFamily="18" charset="0"/>
                      </a:rPr>
                      <m:t>𝑁</m:t>
                    </m:r>
                  </m:oMath>
                </a14:m>
                <a:r>
                  <a:rPr lang="it-IT" sz="1600" dirty="0"/>
                  <a:t>).</a:t>
                </a:r>
              </a:p>
              <a:p>
                <a:pPr algn="just">
                  <a:spcAft>
                    <a:spcPts val="1200"/>
                  </a:spcAft>
                </a:pPr>
                <a:r>
                  <a:rPr lang="it-IT" sz="1600" b="1" dirty="0">
                    <a:solidFill>
                      <a:srgbClr val="002060"/>
                    </a:solidFill>
                  </a:rPr>
                  <a:t>L’uscita del modello </a:t>
                </a:r>
                <a:r>
                  <a:rPr lang="it-IT" sz="1600" dirty="0"/>
                  <a:t>(</a:t>
                </a:r>
                <a14:m>
                  <m:oMath xmlns:m="http://schemas.openxmlformats.org/officeDocument/2006/math">
                    <m:r>
                      <a:rPr lang="it-IT" sz="1600" b="0" i="1" smtClean="0">
                        <a:latin typeface="Cambria Math" panose="02040503050406030204" pitchFamily="18" charset="0"/>
                      </a:rPr>
                      <m:t>𝐶</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𝑇</m:t>
                        </m:r>
                      </m:e>
                      <m:sub>
                        <m:r>
                          <a:rPr lang="it-IT" sz="1600" b="0" i="1" smtClean="0">
                            <a:latin typeface="Cambria Math" panose="02040503050406030204" pitchFamily="18" charset="0"/>
                          </a:rPr>
                          <m:t>𝑖</m:t>
                        </m:r>
                      </m:sub>
                    </m:sSub>
                    <m:r>
                      <a:rPr lang="it-IT" sz="1600" b="0" i="1" smtClean="0">
                        <a:latin typeface="Cambria Math" panose="02040503050406030204" pitchFamily="18" charset="0"/>
                      </a:rPr>
                      <m:t>)</m:t>
                    </m:r>
                    <m:r>
                      <a:rPr lang="it-IT" sz="1600" i="1">
                        <a:latin typeface="Cambria Math" panose="02040503050406030204" pitchFamily="18" charset="0"/>
                      </a:rPr>
                      <m:t>, </m:t>
                    </m:r>
                    <m:r>
                      <a:rPr lang="it-IT" sz="1600" i="1">
                        <a:latin typeface="Cambria Math" panose="02040503050406030204" pitchFamily="18" charset="0"/>
                      </a:rPr>
                      <m:t>𝑖</m:t>
                    </m:r>
                    <m:r>
                      <a:rPr lang="it-IT" sz="1600" i="1">
                        <a:latin typeface="Cambria Math" panose="02040503050406030204" pitchFamily="18" charset="0"/>
                      </a:rPr>
                      <m:t>=1…</m:t>
                    </m:r>
                    <m:r>
                      <a:rPr lang="it-IT" sz="1600" i="1">
                        <a:latin typeface="Cambria Math" panose="02040503050406030204" pitchFamily="18" charset="0"/>
                      </a:rPr>
                      <m:t>𝑁</m:t>
                    </m:r>
                  </m:oMath>
                </a14:m>
                <a:r>
                  <a:rPr lang="it-IT" sz="1600" dirty="0"/>
                  <a:t>). </a:t>
                </a:r>
                <a:r>
                  <a:rPr lang="it-IT" sz="1600" dirty="0">
                    <a:solidFill>
                      <a:schemeClr val="tx1"/>
                    </a:solidFill>
                  </a:rPr>
                  <a:t>è anch’essa definita su </a:t>
                </a:r>
                <a:r>
                  <a:rPr lang="it-IT" sz="1600" b="1" dirty="0">
                    <a:solidFill>
                      <a:schemeClr val="tx1"/>
                    </a:solidFill>
                  </a:rPr>
                  <a:t>N</a:t>
                </a:r>
                <a:r>
                  <a:rPr lang="it-IT" sz="1600" dirty="0">
                    <a:solidFill>
                      <a:schemeClr val="tx1"/>
                    </a:solidFill>
                  </a:rPr>
                  <a:t> campioni temporali, in relazione 1-a-1 con quelli della serie misurata.</a:t>
                </a:r>
                <a:endParaRPr lang="it-IT" dirty="0">
                  <a:solidFill>
                    <a:schemeClr val="tx1"/>
                  </a:solidFill>
                </a:endParaRPr>
              </a:p>
            </p:txBody>
          </p:sp>
        </mc:Choice>
        <mc:Fallback xmlns="">
          <p:sp>
            <p:nvSpPr>
              <p:cNvPr id="17" name="CasellaDiTesto 16"/>
              <p:cNvSpPr txBox="1">
                <a:spLocks noRot="1" noChangeAspect="1" noMove="1" noResize="1" noEditPoints="1" noAdjustHandles="1" noChangeArrowheads="1" noChangeShapeType="1" noTextEdit="1"/>
              </p:cNvSpPr>
              <p:nvPr/>
            </p:nvSpPr>
            <p:spPr>
              <a:xfrm>
                <a:off x="618042" y="3192748"/>
                <a:ext cx="8886638" cy="1477328"/>
              </a:xfrm>
              <a:prstGeom prst="rect">
                <a:avLst/>
              </a:prstGeom>
              <a:blipFill>
                <a:blip r:embed="rId6"/>
                <a:stretch>
                  <a:fillRect l="-343" t="-1240" r="-412" b="-4545"/>
                </a:stretch>
              </a:blipFill>
              <a:ln>
                <a:noFill/>
              </a:ln>
            </p:spPr>
            <p:txBody>
              <a:bodyPr/>
              <a:lstStyle/>
              <a:p>
                <a:r>
                  <a:rPr lang="it-IT">
                    <a:noFill/>
                  </a:rPr>
                  <a:t> </a:t>
                </a:r>
              </a:p>
            </p:txBody>
          </p:sp>
        </mc:Fallback>
      </mc:AlternateContent>
      <p:sp>
        <p:nvSpPr>
          <p:cNvPr id="7" name="CasellaDiTesto 6"/>
          <p:cNvSpPr txBox="1"/>
          <p:nvPr/>
        </p:nvSpPr>
        <p:spPr>
          <a:xfrm>
            <a:off x="569703" y="1489597"/>
            <a:ext cx="3124200" cy="369332"/>
          </a:xfrm>
          <a:prstGeom prst="rect">
            <a:avLst/>
          </a:prstGeom>
          <a:noFill/>
        </p:spPr>
        <p:txBody>
          <a:bodyPr wrap="square" rtlCol="0">
            <a:spAutoFit/>
          </a:bodyPr>
          <a:lstStyle/>
          <a:p>
            <a:r>
              <a:rPr lang="it-IT" b="1" dirty="0">
                <a:solidFill>
                  <a:srgbClr val="C00000"/>
                </a:solidFill>
              </a:rPr>
              <a:t>STIMA AI MINIMI QUADRATI</a:t>
            </a:r>
          </a:p>
        </p:txBody>
      </p:sp>
      <p:sp>
        <p:nvSpPr>
          <p:cNvPr id="18" name="CasellaDiTesto 17"/>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a:t>
            </a:r>
            <a:r>
              <a:rPr lang="it-IT" b="1" dirty="0">
                <a:solidFill>
                  <a:schemeClr val="bg1"/>
                </a:solidFill>
              </a:rPr>
              <a:t>Stima parametrica     </a:t>
            </a:r>
            <a:r>
              <a:rPr lang="it-IT" dirty="0">
                <a:solidFill>
                  <a:schemeClr val="bg1">
                    <a:lumMod val="65000"/>
                  </a:schemeClr>
                </a:solidFill>
              </a:rPr>
              <a:t>Mappe     Metodi diretti</a:t>
            </a:r>
          </a:p>
        </p:txBody>
      </p:sp>
    </p:spTree>
    <p:extLst>
      <p:ext uri="{BB962C8B-B14F-4D97-AF65-F5344CB8AC3E}">
        <p14:creationId xmlns:p14="http://schemas.microsoft.com/office/powerpoint/2010/main" val="40900634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36</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Stima</a:t>
            </a:r>
            <a:r>
              <a:rPr lang="en-US" sz="3000" b="1" dirty="0">
                <a:solidFill>
                  <a:schemeClr val="tx2">
                    <a:lumMod val="75000"/>
                  </a:schemeClr>
                </a:solidFill>
              </a:rPr>
              <a:t> </a:t>
            </a:r>
            <a:r>
              <a:rPr lang="en-US" sz="3000" b="1" dirty="0" err="1">
                <a:solidFill>
                  <a:schemeClr val="tx2">
                    <a:lumMod val="75000"/>
                  </a:schemeClr>
                </a:solidFill>
              </a:rPr>
              <a:t>parametrica</a:t>
            </a:r>
            <a:endParaRPr lang="en-US" sz="3000" b="1" i="1" dirty="0">
              <a:solidFill>
                <a:schemeClr val="tx2">
                  <a:lumMod val="75000"/>
                </a:schemeClr>
              </a:solidFill>
            </a:endParaRPr>
          </a:p>
        </p:txBody>
      </p:sp>
      <p:pic>
        <p:nvPicPr>
          <p:cNvPr id="2" name="Immagine 1"/>
          <p:cNvPicPr>
            <a:picLocks noChangeAspect="1"/>
          </p:cNvPicPr>
          <p:nvPr/>
        </p:nvPicPr>
        <p:blipFill rotWithShape="1">
          <a:blip r:embed="rId4"/>
          <a:srcRect r="50794"/>
          <a:stretch/>
        </p:blipFill>
        <p:spPr>
          <a:xfrm>
            <a:off x="6179497" y="1131947"/>
            <a:ext cx="3276600" cy="2010022"/>
          </a:xfrm>
          <a:prstGeom prst="rect">
            <a:avLst/>
          </a:prstGeom>
        </p:spPr>
      </p:pic>
      <p:pic>
        <p:nvPicPr>
          <p:cNvPr id="16" name="Immagine 15"/>
          <p:cNvPicPr>
            <a:picLocks noChangeAspect="1"/>
          </p:cNvPicPr>
          <p:nvPr/>
        </p:nvPicPr>
        <p:blipFill rotWithShape="1">
          <a:blip r:embed="rId4"/>
          <a:srcRect l="50934"/>
          <a:stretch/>
        </p:blipFill>
        <p:spPr>
          <a:xfrm>
            <a:off x="6299200" y="3202524"/>
            <a:ext cx="3267275" cy="2010022"/>
          </a:xfrm>
          <a:prstGeom prst="rect">
            <a:avLst/>
          </a:prstGeom>
        </p:spPr>
      </p:pic>
      <p:sp>
        <p:nvSpPr>
          <p:cNvPr id="17" name="CasellaDiTesto 16"/>
          <p:cNvSpPr txBox="1"/>
          <p:nvPr/>
        </p:nvSpPr>
        <p:spPr>
          <a:xfrm>
            <a:off x="549382" y="1896712"/>
            <a:ext cx="5388241" cy="317009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I valori dei parametri stimati dalla minimizzazione della somma degli scarti quadratici ha variabilità minima se valgono le seguenti </a:t>
            </a:r>
            <a:r>
              <a:rPr lang="it-IT" sz="1600" b="1" i="1" dirty="0"/>
              <a:t>ipotesi sul rumore di misura</a:t>
            </a:r>
            <a:r>
              <a:rPr lang="it-IT" sz="1600" dirty="0"/>
              <a:t>:</a:t>
            </a:r>
          </a:p>
          <a:p>
            <a:pPr marL="285750" indent="-285750" algn="just">
              <a:spcAft>
                <a:spcPts val="1200"/>
              </a:spcAft>
              <a:buFont typeface="Arial" panose="020B0604020202020204" pitchFamily="34" charset="0"/>
              <a:buChar char="•"/>
            </a:pPr>
            <a:r>
              <a:rPr lang="it-IT" sz="1600" b="1" i="1" dirty="0" err="1">
                <a:solidFill>
                  <a:srgbClr val="00B050"/>
                </a:solidFill>
              </a:rPr>
              <a:t>i.i.d</a:t>
            </a:r>
            <a:r>
              <a:rPr lang="it-IT" sz="1600" b="1" i="1" dirty="0">
                <a:solidFill>
                  <a:srgbClr val="00B050"/>
                </a:solidFill>
              </a:rPr>
              <a:t> in ogni campione temporale</a:t>
            </a:r>
          </a:p>
          <a:p>
            <a:pPr marL="285750" indent="-285750" algn="just">
              <a:spcAft>
                <a:spcPts val="1200"/>
              </a:spcAft>
              <a:buFont typeface="Arial" panose="020B0604020202020204" pitchFamily="34" charset="0"/>
              <a:buChar char="•"/>
            </a:pPr>
            <a:r>
              <a:rPr lang="it-IT" sz="1600" b="1" i="1" dirty="0">
                <a:solidFill>
                  <a:srgbClr val="00B050"/>
                </a:solidFill>
              </a:rPr>
              <a:t>Additivo</a:t>
            </a:r>
          </a:p>
          <a:p>
            <a:pPr marL="285750" indent="-285750" algn="just">
              <a:spcAft>
                <a:spcPts val="1200"/>
              </a:spcAft>
              <a:buFont typeface="Arial" panose="020B0604020202020204" pitchFamily="34" charset="0"/>
              <a:buChar char="•"/>
            </a:pPr>
            <a:r>
              <a:rPr lang="it-IT" sz="1600" b="1" i="1" dirty="0">
                <a:solidFill>
                  <a:srgbClr val="C00000"/>
                </a:solidFill>
              </a:rPr>
              <a:t>Ampiezza costante</a:t>
            </a:r>
          </a:p>
          <a:p>
            <a:pPr algn="just">
              <a:spcAft>
                <a:spcPts val="1200"/>
              </a:spcAft>
            </a:pPr>
            <a:r>
              <a:rPr lang="it-IT" sz="1600" dirty="0"/>
              <a:t>Se è possibile avere una stima buona del livello di rumore nei dati (e quindi si riesce a scegliere bene i pesi), i residui pesati per la radice quadrata di ogni peso dovrebbero seguire una </a:t>
            </a:r>
            <a:r>
              <a:rPr lang="it-IT" sz="1600" b="1" i="1" dirty="0"/>
              <a:t>distribuzione gaussiana a media nulla e varianza unitaria</a:t>
            </a:r>
            <a:r>
              <a:rPr lang="it-IT" sz="1600" dirty="0"/>
              <a:t>.</a:t>
            </a:r>
          </a:p>
        </p:txBody>
      </p:sp>
      <p:sp>
        <p:nvSpPr>
          <p:cNvPr id="18" name="CasellaDiTesto 17"/>
          <p:cNvSpPr txBox="1"/>
          <p:nvPr/>
        </p:nvSpPr>
        <p:spPr>
          <a:xfrm>
            <a:off x="569702" y="1489597"/>
            <a:ext cx="3976897" cy="369332"/>
          </a:xfrm>
          <a:prstGeom prst="rect">
            <a:avLst/>
          </a:prstGeom>
          <a:noFill/>
        </p:spPr>
        <p:txBody>
          <a:bodyPr wrap="square" rtlCol="0">
            <a:spAutoFit/>
          </a:bodyPr>
          <a:lstStyle/>
          <a:p>
            <a:r>
              <a:rPr lang="it-IT" b="1" dirty="0">
                <a:solidFill>
                  <a:srgbClr val="C00000"/>
                </a:solidFill>
              </a:rPr>
              <a:t>STIMA AI MINIMI QUADRATI PESATA</a:t>
            </a:r>
          </a:p>
        </p:txBody>
      </p:sp>
      <p:pic>
        <p:nvPicPr>
          <p:cNvPr id="4" name="Immagine 3"/>
          <p:cNvPicPr>
            <a:picLocks noChangeAspect="1"/>
          </p:cNvPicPr>
          <p:nvPr/>
        </p:nvPicPr>
        <p:blipFill>
          <a:blip r:embed="rId5"/>
          <a:stretch>
            <a:fillRect/>
          </a:stretch>
        </p:blipFill>
        <p:spPr>
          <a:xfrm>
            <a:off x="3507447" y="3331156"/>
            <a:ext cx="1866900" cy="686435"/>
          </a:xfrm>
          <a:prstGeom prst="rect">
            <a:avLst/>
          </a:prstGeom>
        </p:spPr>
      </p:pic>
      <p:cxnSp>
        <p:nvCxnSpPr>
          <p:cNvPr id="7" name="Connettore 2 6"/>
          <p:cNvCxnSpPr/>
          <p:nvPr/>
        </p:nvCxnSpPr>
        <p:spPr>
          <a:xfrm>
            <a:off x="2697929" y="3733483"/>
            <a:ext cx="553271"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8"/>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a:t>
            </a:r>
            <a:r>
              <a:rPr lang="it-IT" b="1" dirty="0">
                <a:solidFill>
                  <a:schemeClr val="bg1"/>
                </a:solidFill>
              </a:rPr>
              <a:t>Stima parametrica     </a:t>
            </a:r>
            <a:r>
              <a:rPr lang="it-IT" dirty="0">
                <a:solidFill>
                  <a:schemeClr val="bg1">
                    <a:lumMod val="65000"/>
                  </a:schemeClr>
                </a:solidFill>
              </a:rPr>
              <a:t>Mappe     Metodi diretti</a:t>
            </a:r>
          </a:p>
        </p:txBody>
      </p:sp>
    </p:spTree>
    <p:extLst>
      <p:ext uri="{BB962C8B-B14F-4D97-AF65-F5344CB8AC3E}">
        <p14:creationId xmlns:p14="http://schemas.microsoft.com/office/powerpoint/2010/main" val="2913833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37</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Mappe</a:t>
            </a:r>
            <a:r>
              <a:rPr lang="en-US" sz="3000" b="1" dirty="0">
                <a:solidFill>
                  <a:schemeClr val="tx2">
                    <a:lumMod val="75000"/>
                  </a:schemeClr>
                </a:solidFill>
              </a:rPr>
              <a:t> </a:t>
            </a:r>
            <a:r>
              <a:rPr lang="en-US" sz="3000" b="1" dirty="0" err="1">
                <a:solidFill>
                  <a:schemeClr val="tx2">
                    <a:lumMod val="75000"/>
                  </a:schemeClr>
                </a:solidFill>
              </a:rPr>
              <a:t>parametriche</a:t>
            </a:r>
            <a:endParaRPr lang="en-US" sz="3000" b="1" i="1" dirty="0">
              <a:solidFill>
                <a:schemeClr val="tx2">
                  <a:lumMod val="75000"/>
                </a:schemeClr>
              </a:solidFill>
            </a:endParaRPr>
          </a:p>
        </p:txBody>
      </p:sp>
      <p:sp>
        <p:nvSpPr>
          <p:cNvPr id="18" name="CasellaDiTesto 17"/>
          <p:cNvSpPr txBox="1"/>
          <p:nvPr/>
        </p:nvSpPr>
        <p:spPr>
          <a:xfrm>
            <a:off x="660400" y="3498794"/>
            <a:ext cx="5562600" cy="1323439"/>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Spesso è però interessante tenere conto anche delle informazioni spaziali. Questo richiede di </a:t>
            </a:r>
            <a:r>
              <a:rPr lang="it-IT" sz="1600" b="1" dirty="0">
                <a:solidFill>
                  <a:srgbClr val="002060"/>
                </a:solidFill>
              </a:rPr>
              <a:t>applicare il modello cinetico a livello del singolo </a:t>
            </a:r>
            <a:r>
              <a:rPr lang="it-IT" sz="1600" b="1" dirty="0" err="1">
                <a:solidFill>
                  <a:srgbClr val="002060"/>
                </a:solidFill>
              </a:rPr>
              <a:t>voxel</a:t>
            </a:r>
            <a:r>
              <a:rPr lang="it-IT" sz="1600" dirty="0"/>
              <a:t>: stimando un set di parametri per ogni </a:t>
            </a:r>
            <a:r>
              <a:rPr lang="it-IT" sz="1600" dirty="0" err="1"/>
              <a:t>voxel</a:t>
            </a:r>
            <a:r>
              <a:rPr lang="it-IT" sz="1600" dirty="0"/>
              <a:t> si vengono quindi a generare delle </a:t>
            </a:r>
            <a:r>
              <a:rPr lang="it-IT" sz="1600" b="1" dirty="0">
                <a:solidFill>
                  <a:srgbClr val="C00000"/>
                </a:solidFill>
              </a:rPr>
              <a:t>mappe spaziali </a:t>
            </a:r>
            <a:r>
              <a:rPr lang="it-IT" sz="1600" dirty="0"/>
              <a:t>della distribuzione dei diversi parametri di interesse.</a:t>
            </a:r>
          </a:p>
        </p:txBody>
      </p:sp>
      <p:pic>
        <p:nvPicPr>
          <p:cNvPr id="19" name="Immagine 1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7000" y="1147675"/>
            <a:ext cx="4610855" cy="2126438"/>
          </a:xfrm>
          <a:prstGeom prst="rect">
            <a:avLst/>
          </a:prstGeom>
        </p:spPr>
      </p:pic>
      <p:grpSp>
        <p:nvGrpSpPr>
          <p:cNvPr id="3" name="Gruppo 2"/>
          <p:cNvGrpSpPr/>
          <p:nvPr/>
        </p:nvGrpSpPr>
        <p:grpSpPr>
          <a:xfrm>
            <a:off x="6832600" y="2395135"/>
            <a:ext cx="2839720" cy="2788112"/>
            <a:chOff x="5943942" y="928182"/>
            <a:chExt cx="2623468" cy="2531803"/>
          </a:xfrm>
        </p:grpSpPr>
        <p:pic>
          <p:nvPicPr>
            <p:cNvPr id="20" name="Immagine 1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8829" t="1701" r="4812" b="54200"/>
            <a:stretch/>
          </p:blipFill>
          <p:spPr>
            <a:xfrm>
              <a:off x="5943942" y="928182"/>
              <a:ext cx="2623468" cy="1281229"/>
            </a:xfrm>
            <a:prstGeom prst="rect">
              <a:avLst/>
            </a:prstGeom>
          </p:spPr>
        </p:pic>
        <p:pic>
          <p:nvPicPr>
            <p:cNvPr id="21" name="Immagine 20"/>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8653" t="49444" r="8000" b="7507"/>
            <a:stretch/>
          </p:blipFill>
          <p:spPr>
            <a:xfrm>
              <a:off x="5943942" y="2209262"/>
              <a:ext cx="2531951" cy="1250723"/>
            </a:xfrm>
            <a:prstGeom prst="rect">
              <a:avLst/>
            </a:prstGeom>
          </p:spPr>
        </p:pic>
      </p:grpSp>
      <p:sp>
        <p:nvSpPr>
          <p:cNvPr id="4" name="Rettangolo 3"/>
          <p:cNvSpPr/>
          <p:nvPr/>
        </p:nvSpPr>
        <p:spPr>
          <a:xfrm>
            <a:off x="4546600" y="1229301"/>
            <a:ext cx="5080000" cy="1323439"/>
          </a:xfrm>
          <a:prstGeom prst="rect">
            <a:avLst/>
          </a:prstGeom>
        </p:spPr>
        <p:txBody>
          <a:bodyPr>
            <a:spAutoFit/>
          </a:bodyPr>
          <a:lstStyle/>
          <a:p>
            <a:pPr algn="just">
              <a:spcAft>
                <a:spcPts val="1200"/>
              </a:spcAft>
            </a:pPr>
            <a:r>
              <a:rPr lang="it-IT" sz="1600" dirty="0"/>
              <a:t>Un’acquisizione dinamica PET consiste sia di una </a:t>
            </a:r>
            <a:r>
              <a:rPr lang="it-IT" sz="1600" b="1" dirty="0">
                <a:solidFill>
                  <a:srgbClr val="002060"/>
                </a:solidFill>
              </a:rPr>
              <a:t>componente spaziale </a:t>
            </a:r>
            <a:r>
              <a:rPr lang="it-IT" sz="1600" dirty="0"/>
              <a:t>che di una </a:t>
            </a:r>
            <a:r>
              <a:rPr lang="it-IT" sz="1600" b="1" dirty="0">
                <a:solidFill>
                  <a:srgbClr val="002060"/>
                </a:solidFill>
              </a:rPr>
              <a:t>temporale</a:t>
            </a:r>
            <a:r>
              <a:rPr lang="it-IT" sz="1600" dirty="0"/>
              <a:t>. L’elemento spaziale può essere rimosso selezionando una ROI e limitando lo studio alla curva tempo-attività media relativa ai </a:t>
            </a:r>
            <a:r>
              <a:rPr lang="it-IT" sz="1600" dirty="0" err="1"/>
              <a:t>voxel</a:t>
            </a:r>
            <a:r>
              <a:rPr lang="it-IT" sz="1600" dirty="0"/>
              <a:t> inclusi nella ROI.</a:t>
            </a:r>
          </a:p>
        </p:txBody>
      </p:sp>
      <p:sp>
        <p:nvSpPr>
          <p:cNvPr id="23" name="CasellaDiTesto 22"/>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Stima parametrica     </a:t>
            </a:r>
            <a:r>
              <a:rPr lang="it-IT" b="1" dirty="0">
                <a:solidFill>
                  <a:schemeClr val="bg1"/>
                </a:solidFill>
              </a:rPr>
              <a:t>Mappe</a:t>
            </a:r>
            <a:r>
              <a:rPr lang="it-IT" dirty="0">
                <a:solidFill>
                  <a:schemeClr val="bg1">
                    <a:lumMod val="65000"/>
                  </a:schemeClr>
                </a:solidFill>
              </a:rPr>
              <a:t>     Metodi diretti</a:t>
            </a:r>
          </a:p>
        </p:txBody>
      </p:sp>
    </p:spTree>
    <p:extLst>
      <p:ext uri="{BB962C8B-B14F-4D97-AF65-F5344CB8AC3E}">
        <p14:creationId xmlns:p14="http://schemas.microsoft.com/office/powerpoint/2010/main" val="34757909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38</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a:solidFill>
                  <a:schemeClr val="tx2">
                    <a:lumMod val="75000"/>
                  </a:schemeClr>
                </a:solidFill>
              </a:rPr>
              <a:t>Studio </a:t>
            </a:r>
            <a:r>
              <a:rPr lang="en-US" sz="3000" b="1" dirty="0" err="1">
                <a:solidFill>
                  <a:schemeClr val="tx2">
                    <a:lumMod val="75000"/>
                  </a:schemeClr>
                </a:solidFill>
              </a:rPr>
              <a:t>farmacocinetico</a:t>
            </a:r>
            <a:r>
              <a:rPr lang="en-US" sz="3000" b="1" dirty="0">
                <a:solidFill>
                  <a:schemeClr val="tx2">
                    <a:lumMod val="75000"/>
                  </a:schemeClr>
                </a:solidFill>
              </a:rPr>
              <a:t>: workflow </a:t>
            </a:r>
            <a:r>
              <a:rPr lang="en-US" sz="3000" b="1" dirty="0" err="1">
                <a:solidFill>
                  <a:schemeClr val="tx2">
                    <a:lumMod val="75000"/>
                  </a:schemeClr>
                </a:solidFill>
              </a:rPr>
              <a:t>completo</a:t>
            </a:r>
            <a:endParaRPr lang="en-US" sz="3000" b="1" i="1" dirty="0">
              <a:solidFill>
                <a:schemeClr val="tx2">
                  <a:lumMod val="75000"/>
                </a:schemeClr>
              </a:solidFill>
            </a:endParaRPr>
          </a:p>
        </p:txBody>
      </p:sp>
      <p:pic>
        <p:nvPicPr>
          <p:cNvPr id="19" name="Immagine 18"/>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1041" t="19482" r="11785" b="32997"/>
          <a:stretch/>
        </p:blipFill>
        <p:spPr>
          <a:xfrm>
            <a:off x="577796" y="1298665"/>
            <a:ext cx="9004408" cy="3921035"/>
          </a:xfrm>
          <a:prstGeom prst="rect">
            <a:avLst/>
          </a:prstGeom>
        </p:spPr>
      </p:pic>
      <p:sp>
        <p:nvSpPr>
          <p:cNvPr id="2" name="Figura a mano libera: forma 1"/>
          <p:cNvSpPr/>
          <p:nvPr/>
        </p:nvSpPr>
        <p:spPr>
          <a:xfrm>
            <a:off x="762000" y="1329550"/>
            <a:ext cx="8221980" cy="2794000"/>
          </a:xfrm>
          <a:custGeom>
            <a:avLst/>
            <a:gdLst>
              <a:gd name="connsiteX0" fmla="*/ 20320 w 8199120"/>
              <a:gd name="connsiteY0" fmla="*/ 1219200 h 2794000"/>
              <a:gd name="connsiteX1" fmla="*/ 1036320 w 8199120"/>
              <a:gd name="connsiteY1" fmla="*/ 121920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30480 w 8199120"/>
              <a:gd name="connsiteY0" fmla="*/ 1231900 h 2794000"/>
              <a:gd name="connsiteX1" fmla="*/ 1036320 w 8199120"/>
              <a:gd name="connsiteY1" fmla="*/ 121920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30480 w 8199120"/>
              <a:gd name="connsiteY0" fmla="*/ 123190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0 w 8247380"/>
              <a:gd name="connsiteY0" fmla="*/ 1287780 h 2794000"/>
              <a:gd name="connsiteX1" fmla="*/ 1079500 w 8247380"/>
              <a:gd name="connsiteY1" fmla="*/ 1236980 h 2794000"/>
              <a:gd name="connsiteX2" fmla="*/ 1084580 w 8247380"/>
              <a:gd name="connsiteY2" fmla="*/ 2438400 h 2794000"/>
              <a:gd name="connsiteX3" fmla="*/ 3970020 w 8247380"/>
              <a:gd name="connsiteY3" fmla="*/ 2438400 h 2794000"/>
              <a:gd name="connsiteX4" fmla="*/ 3970020 w 8247380"/>
              <a:gd name="connsiteY4" fmla="*/ 2794000 h 2794000"/>
              <a:gd name="connsiteX5" fmla="*/ 4234180 w 8247380"/>
              <a:gd name="connsiteY5" fmla="*/ 2794000 h 2794000"/>
              <a:gd name="connsiteX6" fmla="*/ 4234180 w 8247380"/>
              <a:gd name="connsiteY6" fmla="*/ 2062480 h 2794000"/>
              <a:gd name="connsiteX7" fmla="*/ 5331460 w 8247380"/>
              <a:gd name="connsiteY7" fmla="*/ 2062480 h 2794000"/>
              <a:gd name="connsiteX8" fmla="*/ 5331460 w 8247380"/>
              <a:gd name="connsiteY8" fmla="*/ 1402080 h 2794000"/>
              <a:gd name="connsiteX9" fmla="*/ 6977380 w 8247380"/>
              <a:gd name="connsiteY9" fmla="*/ 1402080 h 2794000"/>
              <a:gd name="connsiteX10" fmla="*/ 6977380 w 8247380"/>
              <a:gd name="connsiteY10" fmla="*/ 1991360 h 2794000"/>
              <a:gd name="connsiteX11" fmla="*/ 7556500 w 8247380"/>
              <a:gd name="connsiteY11" fmla="*/ 1991360 h 2794000"/>
              <a:gd name="connsiteX12" fmla="*/ 7556500 w 8247380"/>
              <a:gd name="connsiteY12" fmla="*/ 1239520 h 2794000"/>
              <a:gd name="connsiteX13" fmla="*/ 8247380 w 8247380"/>
              <a:gd name="connsiteY13" fmla="*/ 1239520 h 2794000"/>
              <a:gd name="connsiteX14" fmla="*/ 8247380 w 8247380"/>
              <a:gd name="connsiteY14" fmla="*/ 0 h 2794000"/>
              <a:gd name="connsiteX15" fmla="*/ 8115300 w 8247380"/>
              <a:gd name="connsiteY15" fmla="*/ 0 h 2794000"/>
              <a:gd name="connsiteX16" fmla="*/ 48260 w 8247380"/>
              <a:gd name="connsiteY16" fmla="*/ 0 h 2794000"/>
              <a:gd name="connsiteX17" fmla="*/ 48260 w 8247380"/>
              <a:gd name="connsiteY17" fmla="*/ 1229360 h 2794000"/>
              <a:gd name="connsiteX0" fmla="*/ 15240 w 8199120"/>
              <a:gd name="connsiteY0" fmla="*/ 125476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199120"/>
              <a:gd name="connsiteY0" fmla="*/ 123698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199120"/>
              <a:gd name="connsiteY0" fmla="*/ 123698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7215 w 8199120"/>
              <a:gd name="connsiteY13" fmla="*/ 122047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199120"/>
              <a:gd name="connsiteY0" fmla="*/ 123698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10145 w 8199120"/>
              <a:gd name="connsiteY12" fmla="*/ 1228090 h 2794000"/>
              <a:gd name="connsiteX13" fmla="*/ 8197215 w 8199120"/>
              <a:gd name="connsiteY13" fmla="*/ 122047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199120"/>
              <a:gd name="connsiteY0" fmla="*/ 123698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13955 w 8199120"/>
              <a:gd name="connsiteY11" fmla="*/ 1991360 h 2794000"/>
              <a:gd name="connsiteX12" fmla="*/ 7510145 w 8199120"/>
              <a:gd name="connsiteY12" fmla="*/ 1228090 h 2794000"/>
              <a:gd name="connsiteX13" fmla="*/ 8197215 w 8199120"/>
              <a:gd name="connsiteY13" fmla="*/ 122047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223885"/>
              <a:gd name="connsiteY0" fmla="*/ 1236980 h 2794000"/>
              <a:gd name="connsiteX1" fmla="*/ 1031240 w 8223885"/>
              <a:gd name="connsiteY1" fmla="*/ 1236980 h 2794000"/>
              <a:gd name="connsiteX2" fmla="*/ 1036320 w 8223885"/>
              <a:gd name="connsiteY2" fmla="*/ 2438400 h 2794000"/>
              <a:gd name="connsiteX3" fmla="*/ 3921760 w 8223885"/>
              <a:gd name="connsiteY3" fmla="*/ 2438400 h 2794000"/>
              <a:gd name="connsiteX4" fmla="*/ 3921760 w 8223885"/>
              <a:gd name="connsiteY4" fmla="*/ 2794000 h 2794000"/>
              <a:gd name="connsiteX5" fmla="*/ 4185920 w 8223885"/>
              <a:gd name="connsiteY5" fmla="*/ 2794000 h 2794000"/>
              <a:gd name="connsiteX6" fmla="*/ 4185920 w 8223885"/>
              <a:gd name="connsiteY6" fmla="*/ 2062480 h 2794000"/>
              <a:gd name="connsiteX7" fmla="*/ 5283200 w 8223885"/>
              <a:gd name="connsiteY7" fmla="*/ 2062480 h 2794000"/>
              <a:gd name="connsiteX8" fmla="*/ 5283200 w 8223885"/>
              <a:gd name="connsiteY8" fmla="*/ 1402080 h 2794000"/>
              <a:gd name="connsiteX9" fmla="*/ 6929120 w 8223885"/>
              <a:gd name="connsiteY9" fmla="*/ 1402080 h 2794000"/>
              <a:gd name="connsiteX10" fmla="*/ 6929120 w 8223885"/>
              <a:gd name="connsiteY10" fmla="*/ 1991360 h 2794000"/>
              <a:gd name="connsiteX11" fmla="*/ 7513955 w 8223885"/>
              <a:gd name="connsiteY11" fmla="*/ 1991360 h 2794000"/>
              <a:gd name="connsiteX12" fmla="*/ 7510145 w 8223885"/>
              <a:gd name="connsiteY12" fmla="*/ 1228090 h 2794000"/>
              <a:gd name="connsiteX13" fmla="*/ 8223885 w 8223885"/>
              <a:gd name="connsiteY13" fmla="*/ 1231900 h 2794000"/>
              <a:gd name="connsiteX14" fmla="*/ 8199120 w 8223885"/>
              <a:gd name="connsiteY14" fmla="*/ 0 h 2794000"/>
              <a:gd name="connsiteX15" fmla="*/ 8067040 w 8223885"/>
              <a:gd name="connsiteY15" fmla="*/ 0 h 2794000"/>
              <a:gd name="connsiteX16" fmla="*/ 0 w 8223885"/>
              <a:gd name="connsiteY16" fmla="*/ 0 h 2794000"/>
              <a:gd name="connsiteX17" fmla="*/ 0 w 8223885"/>
              <a:gd name="connsiteY17" fmla="*/ 1229360 h 2794000"/>
              <a:gd name="connsiteX0" fmla="*/ 15240 w 8221980"/>
              <a:gd name="connsiteY0" fmla="*/ 1236980 h 2794000"/>
              <a:gd name="connsiteX1" fmla="*/ 1031240 w 8221980"/>
              <a:gd name="connsiteY1" fmla="*/ 1236980 h 2794000"/>
              <a:gd name="connsiteX2" fmla="*/ 1036320 w 8221980"/>
              <a:gd name="connsiteY2" fmla="*/ 2438400 h 2794000"/>
              <a:gd name="connsiteX3" fmla="*/ 3921760 w 8221980"/>
              <a:gd name="connsiteY3" fmla="*/ 2438400 h 2794000"/>
              <a:gd name="connsiteX4" fmla="*/ 3921760 w 8221980"/>
              <a:gd name="connsiteY4" fmla="*/ 2794000 h 2794000"/>
              <a:gd name="connsiteX5" fmla="*/ 4185920 w 8221980"/>
              <a:gd name="connsiteY5" fmla="*/ 2794000 h 2794000"/>
              <a:gd name="connsiteX6" fmla="*/ 4185920 w 8221980"/>
              <a:gd name="connsiteY6" fmla="*/ 2062480 h 2794000"/>
              <a:gd name="connsiteX7" fmla="*/ 5283200 w 8221980"/>
              <a:gd name="connsiteY7" fmla="*/ 2062480 h 2794000"/>
              <a:gd name="connsiteX8" fmla="*/ 5283200 w 8221980"/>
              <a:gd name="connsiteY8" fmla="*/ 1402080 h 2794000"/>
              <a:gd name="connsiteX9" fmla="*/ 6929120 w 8221980"/>
              <a:gd name="connsiteY9" fmla="*/ 1402080 h 2794000"/>
              <a:gd name="connsiteX10" fmla="*/ 6929120 w 8221980"/>
              <a:gd name="connsiteY10" fmla="*/ 1991360 h 2794000"/>
              <a:gd name="connsiteX11" fmla="*/ 7513955 w 8221980"/>
              <a:gd name="connsiteY11" fmla="*/ 1991360 h 2794000"/>
              <a:gd name="connsiteX12" fmla="*/ 7510145 w 8221980"/>
              <a:gd name="connsiteY12" fmla="*/ 1228090 h 2794000"/>
              <a:gd name="connsiteX13" fmla="*/ 8221980 w 8221980"/>
              <a:gd name="connsiteY13" fmla="*/ 1228090 h 2794000"/>
              <a:gd name="connsiteX14" fmla="*/ 8199120 w 8221980"/>
              <a:gd name="connsiteY14" fmla="*/ 0 h 2794000"/>
              <a:gd name="connsiteX15" fmla="*/ 8067040 w 8221980"/>
              <a:gd name="connsiteY15" fmla="*/ 0 h 2794000"/>
              <a:gd name="connsiteX16" fmla="*/ 0 w 8221980"/>
              <a:gd name="connsiteY16" fmla="*/ 0 h 2794000"/>
              <a:gd name="connsiteX17" fmla="*/ 0 w 8221980"/>
              <a:gd name="connsiteY17" fmla="*/ 1229360 h 27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21980" h="2794000">
                <a:moveTo>
                  <a:pt x="15240" y="1236980"/>
                </a:moveTo>
                <a:lnTo>
                  <a:pt x="1031240" y="1236980"/>
                </a:lnTo>
                <a:cubicBezTo>
                  <a:pt x="1032933" y="1637453"/>
                  <a:pt x="1034627" y="2037927"/>
                  <a:pt x="1036320" y="2438400"/>
                </a:cubicBezTo>
                <a:lnTo>
                  <a:pt x="3921760" y="2438400"/>
                </a:lnTo>
                <a:lnTo>
                  <a:pt x="3921760" y="2794000"/>
                </a:lnTo>
                <a:lnTo>
                  <a:pt x="4185920" y="2794000"/>
                </a:lnTo>
                <a:lnTo>
                  <a:pt x="4185920" y="2062480"/>
                </a:lnTo>
                <a:lnTo>
                  <a:pt x="5283200" y="2062480"/>
                </a:lnTo>
                <a:lnTo>
                  <a:pt x="5283200" y="1402080"/>
                </a:lnTo>
                <a:lnTo>
                  <a:pt x="6929120" y="1402080"/>
                </a:lnTo>
                <a:lnTo>
                  <a:pt x="6929120" y="1991360"/>
                </a:lnTo>
                <a:lnTo>
                  <a:pt x="7513955" y="1991360"/>
                </a:lnTo>
                <a:lnTo>
                  <a:pt x="7510145" y="1228090"/>
                </a:lnTo>
                <a:lnTo>
                  <a:pt x="8221980" y="1228090"/>
                </a:lnTo>
                <a:lnTo>
                  <a:pt x="8199120" y="0"/>
                </a:lnTo>
                <a:lnTo>
                  <a:pt x="8067040" y="0"/>
                </a:lnTo>
                <a:lnTo>
                  <a:pt x="0" y="0"/>
                </a:lnTo>
                <a:lnTo>
                  <a:pt x="0" y="122936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p:cNvSpPr txBox="1"/>
          <p:nvPr/>
        </p:nvSpPr>
        <p:spPr>
          <a:xfrm>
            <a:off x="577770" y="1246882"/>
            <a:ext cx="9004433" cy="1077218"/>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sz="1600" dirty="0"/>
              <a:t>Riassumiamo in questo schema la sequenza complessiva di operazioni necessarie a portare dai </a:t>
            </a:r>
            <a:r>
              <a:rPr lang="it-IT" sz="1600" i="1" dirty="0" err="1"/>
              <a:t>raw</a:t>
            </a:r>
            <a:r>
              <a:rPr lang="it-IT" sz="1600" i="1" dirty="0"/>
              <a:t> data</a:t>
            </a:r>
            <a:r>
              <a:rPr lang="it-IT" sz="1600" dirty="0"/>
              <a:t> (sinogrammi) registrati dallo scanner ad un set di parametri cinetici (o eventualmente delle mappe parametriche), passando per lo step intermedio di ricostruzione tomografica, ed applicando iterativamente un fitting non lineare ai minimi quadrati a ciascuna ROI (o </a:t>
            </a:r>
            <a:r>
              <a:rPr lang="it-IT" sz="1600" dirty="0" err="1"/>
              <a:t>voxel</a:t>
            </a:r>
            <a:r>
              <a:rPr lang="it-IT" sz="1600" dirty="0"/>
              <a:t>) estratta dal volume 4D ricostruito.</a:t>
            </a:r>
          </a:p>
        </p:txBody>
      </p:sp>
      <p:sp>
        <p:nvSpPr>
          <p:cNvPr id="25" name="CasellaDiTesto 24"/>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Stima parametrica     </a:t>
            </a:r>
            <a:r>
              <a:rPr lang="it-IT" b="1" dirty="0">
                <a:solidFill>
                  <a:schemeClr val="bg1"/>
                </a:solidFill>
              </a:rPr>
              <a:t>Mappe</a:t>
            </a:r>
            <a:r>
              <a:rPr lang="it-IT" dirty="0">
                <a:solidFill>
                  <a:schemeClr val="bg1">
                    <a:lumMod val="65000"/>
                  </a:schemeClr>
                </a:solidFill>
              </a:rPr>
              <a:t>     Metodi diretti</a:t>
            </a:r>
          </a:p>
        </p:txBody>
      </p:sp>
    </p:spTree>
    <p:extLst>
      <p:ext uri="{BB962C8B-B14F-4D97-AF65-F5344CB8AC3E}">
        <p14:creationId xmlns:p14="http://schemas.microsoft.com/office/powerpoint/2010/main" val="36495701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39</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Metodi</a:t>
            </a:r>
            <a:r>
              <a:rPr lang="en-US" sz="3000" b="1" dirty="0">
                <a:solidFill>
                  <a:schemeClr val="tx2">
                    <a:lumMod val="75000"/>
                  </a:schemeClr>
                </a:solidFill>
              </a:rPr>
              <a:t> </a:t>
            </a:r>
            <a:r>
              <a:rPr lang="en-US" sz="3000" b="1" u="sng" dirty="0" err="1">
                <a:solidFill>
                  <a:schemeClr val="tx2">
                    <a:lumMod val="75000"/>
                  </a:schemeClr>
                </a:solidFill>
              </a:rPr>
              <a:t>diretti</a:t>
            </a:r>
            <a:r>
              <a:rPr lang="en-US" sz="3000" b="1" dirty="0">
                <a:solidFill>
                  <a:schemeClr val="tx2">
                    <a:lumMod val="75000"/>
                  </a:schemeClr>
                </a:solidFill>
              </a:rPr>
              <a:t> di </a:t>
            </a:r>
            <a:r>
              <a:rPr lang="en-US" sz="3000" b="1" dirty="0" err="1">
                <a:solidFill>
                  <a:schemeClr val="tx2">
                    <a:lumMod val="75000"/>
                  </a:schemeClr>
                </a:solidFill>
              </a:rPr>
              <a:t>stima</a:t>
            </a:r>
            <a:r>
              <a:rPr lang="en-US" sz="3000" b="1" dirty="0">
                <a:solidFill>
                  <a:schemeClr val="tx2">
                    <a:lumMod val="75000"/>
                  </a:schemeClr>
                </a:solidFill>
              </a:rPr>
              <a:t> </a:t>
            </a:r>
            <a:r>
              <a:rPr lang="en-US" sz="3000" b="1" dirty="0" err="1">
                <a:solidFill>
                  <a:schemeClr val="tx2">
                    <a:lumMod val="75000"/>
                  </a:schemeClr>
                </a:solidFill>
              </a:rPr>
              <a:t>parametrica</a:t>
            </a:r>
            <a:r>
              <a:rPr lang="en-US" sz="3000" b="1" dirty="0">
                <a:solidFill>
                  <a:schemeClr val="tx2">
                    <a:lumMod val="75000"/>
                  </a:schemeClr>
                </a:solidFill>
              </a:rPr>
              <a:t> da </a:t>
            </a:r>
            <a:r>
              <a:rPr lang="en-US" sz="3000" b="1" dirty="0" err="1">
                <a:solidFill>
                  <a:schemeClr val="tx2">
                    <a:lumMod val="75000"/>
                  </a:schemeClr>
                </a:solidFill>
              </a:rPr>
              <a:t>sinogramma</a:t>
            </a:r>
            <a:endParaRPr lang="en-US" sz="3000" b="1" i="1" dirty="0">
              <a:solidFill>
                <a:schemeClr val="tx2">
                  <a:lumMod val="75000"/>
                </a:schemeClr>
              </a:solidFill>
            </a:endParaRPr>
          </a:p>
        </p:txBody>
      </p:sp>
      <p:sp>
        <p:nvSpPr>
          <p:cNvPr id="10" name="CasellaDiTesto 9"/>
          <p:cNvSpPr txBox="1"/>
          <p:nvPr/>
        </p:nvSpPr>
        <p:spPr>
          <a:xfrm>
            <a:off x="577770" y="1425595"/>
            <a:ext cx="9004433" cy="1508105"/>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b="1" dirty="0">
                <a:solidFill>
                  <a:srgbClr val="C00000"/>
                </a:solidFill>
              </a:rPr>
              <a:t>LIMITI PRINCIPALI DELL’APPROCCIO STANDARD</a:t>
            </a:r>
          </a:p>
          <a:p>
            <a:pPr algn="just">
              <a:spcAft>
                <a:spcPts val="1200"/>
              </a:spcAft>
            </a:pPr>
            <a:r>
              <a:rPr lang="it-IT" sz="1600" dirty="0"/>
              <a:t>Se il nostro obiettivo è quello di generare delle mappe parametriche, un approccio standard come quello appena descritto mostra il fianco ad alcuni problemi fondamentali che rendo il risultato finale non robusto dal punto di vista della qualità dei valori dei parametri stimati, è qualitativamente scadente dal punto di vista della rumorosità finale delle mappe prodotte. I motivi principali sono i seguenti:</a:t>
            </a:r>
          </a:p>
        </p:txBody>
      </p:sp>
      <p:graphicFrame>
        <p:nvGraphicFramePr>
          <p:cNvPr id="19" name="Diagramma 18"/>
          <p:cNvGraphicFramePr/>
          <p:nvPr>
            <p:extLst>
              <p:ext uri="{D42A27DB-BD31-4B8C-83A1-F6EECF244321}">
                <p14:modId xmlns:p14="http://schemas.microsoft.com/office/powerpoint/2010/main" val="2121531538"/>
              </p:ext>
            </p:extLst>
          </p:nvPr>
        </p:nvGraphicFramePr>
        <p:xfrm>
          <a:off x="0" y="3255739"/>
          <a:ext cx="10160000" cy="1400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CasellaDiTesto 19"/>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Stima parametrica     Mappe     </a:t>
            </a:r>
            <a:r>
              <a:rPr lang="it-IT" b="1" dirty="0">
                <a:solidFill>
                  <a:schemeClr val="bg1"/>
                </a:solidFill>
              </a:rPr>
              <a:t>Metodi diretti</a:t>
            </a:r>
          </a:p>
        </p:txBody>
      </p:sp>
    </p:spTree>
    <p:extLst>
      <p:ext uri="{BB962C8B-B14F-4D97-AF65-F5344CB8AC3E}">
        <p14:creationId xmlns:p14="http://schemas.microsoft.com/office/powerpoint/2010/main" val="1800185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4</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4335"/>
            <a:ext cx="8305800" cy="553998"/>
          </a:xfrm>
          <a:prstGeom prst="rect">
            <a:avLst/>
          </a:prstGeom>
          <a:noFill/>
        </p:spPr>
        <p:txBody>
          <a:bodyPr wrap="square" rtlCol="0">
            <a:spAutoFit/>
          </a:bodyPr>
          <a:lstStyle/>
          <a:p>
            <a:r>
              <a:rPr lang="en-US" sz="3000" b="1" dirty="0" err="1">
                <a:solidFill>
                  <a:schemeClr val="tx2">
                    <a:lumMod val="75000"/>
                  </a:schemeClr>
                </a:solidFill>
              </a:rPr>
              <a:t>Introduzione</a:t>
            </a:r>
            <a:endParaRPr lang="en-US" sz="3000" b="1" dirty="0">
              <a:solidFill>
                <a:schemeClr val="tx2">
                  <a:lumMod val="75000"/>
                </a:schemeClr>
              </a:solidFill>
            </a:endParaRPr>
          </a:p>
        </p:txBody>
      </p:sp>
      <p:pic>
        <p:nvPicPr>
          <p:cNvPr id="18" name="Immagin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571" y="2324100"/>
            <a:ext cx="5832648" cy="2617404"/>
          </a:xfrm>
          <a:prstGeom prst="rect">
            <a:avLst/>
          </a:prstGeom>
        </p:spPr>
      </p:pic>
      <p:pic>
        <p:nvPicPr>
          <p:cNvPr id="19" name="Immagine 18"/>
          <p:cNvPicPr>
            <a:picLocks noChangeAspect="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l="20595" t="60797" r="28278"/>
          <a:stretch/>
        </p:blipFill>
        <p:spPr>
          <a:xfrm>
            <a:off x="6097922" y="2552700"/>
            <a:ext cx="3685560" cy="2058701"/>
          </a:xfrm>
          <a:prstGeom prst="rect">
            <a:avLst/>
          </a:prstGeom>
        </p:spPr>
      </p:pic>
      <p:sp>
        <p:nvSpPr>
          <p:cNvPr id="20" name="CasellaDiTesto 19"/>
          <p:cNvSpPr txBox="1"/>
          <p:nvPr/>
        </p:nvSpPr>
        <p:spPr>
          <a:xfrm>
            <a:off x="431800" y="1218797"/>
            <a:ext cx="9144000" cy="830997"/>
          </a:xfrm>
          <a:prstGeom prst="rect">
            <a:avLst/>
          </a:prstGeom>
          <a:noFill/>
        </p:spPr>
        <p:txBody>
          <a:bodyPr wrap="square" rtlCol="0">
            <a:spAutoFit/>
          </a:bodyPr>
          <a:lstStyle/>
          <a:p>
            <a:pPr algn="just"/>
            <a:r>
              <a:rPr lang="it-IT" sz="1600" dirty="0"/>
              <a:t>Prendendo in considerazione anche </a:t>
            </a:r>
            <a:r>
              <a:rPr lang="it-IT" sz="1600" b="1" dirty="0">
                <a:solidFill>
                  <a:srgbClr val="002060"/>
                </a:solidFill>
              </a:rPr>
              <a:t>l’evoluzione temporale della concentrazione di tracciante </a:t>
            </a:r>
            <a:r>
              <a:rPr lang="it-IT" sz="1600" dirty="0"/>
              <a:t>nei diversi tessuti ed organi, c’è la possibilità di estrarre una quantità di informazioni notevolmente superiore a partire dagli stessi dati PET, con grandi benefici dal punto di vista della diagnosi di eventuali </a:t>
            </a:r>
            <a:r>
              <a:rPr lang="it-IT" sz="1600" b="1" dirty="0">
                <a:solidFill>
                  <a:srgbClr val="002060"/>
                </a:solidFill>
              </a:rPr>
              <a:t>patologie metaboliche</a:t>
            </a:r>
            <a:r>
              <a:rPr lang="it-IT" sz="1600" dirty="0"/>
              <a:t>.</a:t>
            </a:r>
          </a:p>
        </p:txBody>
      </p:sp>
      <p:sp>
        <p:nvSpPr>
          <p:cNvPr id="22" name="CasellaDiTesto 21"/>
          <p:cNvSpPr txBox="1"/>
          <p:nvPr/>
        </p:nvSpPr>
        <p:spPr>
          <a:xfrm>
            <a:off x="0" y="0"/>
            <a:ext cx="10160000" cy="369332"/>
          </a:xfrm>
          <a:prstGeom prst="rect">
            <a:avLst/>
          </a:prstGeom>
          <a:noFill/>
        </p:spPr>
        <p:txBody>
          <a:bodyPr wrap="square" rtlCol="0">
            <a:spAutoFit/>
          </a:bodyPr>
          <a:lstStyle/>
          <a:p>
            <a:pPr algn="ctr"/>
            <a:r>
              <a:rPr lang="it-IT" b="1" dirty="0">
                <a:solidFill>
                  <a:schemeClr val="bg1"/>
                </a:solidFill>
              </a:rPr>
              <a:t>Introduzione</a:t>
            </a:r>
            <a:r>
              <a:rPr lang="it-IT" dirty="0">
                <a:solidFill>
                  <a:schemeClr val="bg1">
                    <a:lumMod val="65000"/>
                  </a:schemeClr>
                </a:solidFill>
              </a:rPr>
              <a:t>     Concetti di base     Modelli compartimentali     Stima parametrica     Mappe     Metodi diretti</a:t>
            </a:r>
          </a:p>
        </p:txBody>
      </p:sp>
    </p:spTree>
    <p:extLst>
      <p:ext uri="{BB962C8B-B14F-4D97-AF65-F5344CB8AC3E}">
        <p14:creationId xmlns:p14="http://schemas.microsoft.com/office/powerpoint/2010/main" val="1134738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40</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Metodi</a:t>
            </a:r>
            <a:r>
              <a:rPr lang="en-US" sz="3000" b="1" dirty="0">
                <a:solidFill>
                  <a:schemeClr val="tx2">
                    <a:lumMod val="75000"/>
                  </a:schemeClr>
                </a:solidFill>
              </a:rPr>
              <a:t> </a:t>
            </a:r>
            <a:r>
              <a:rPr lang="en-US" sz="3000" b="1" u="sng" dirty="0" err="1">
                <a:solidFill>
                  <a:schemeClr val="tx2">
                    <a:lumMod val="75000"/>
                  </a:schemeClr>
                </a:solidFill>
              </a:rPr>
              <a:t>diretti</a:t>
            </a:r>
            <a:r>
              <a:rPr lang="en-US" sz="3000" b="1" dirty="0">
                <a:solidFill>
                  <a:schemeClr val="tx2">
                    <a:lumMod val="75000"/>
                  </a:schemeClr>
                </a:solidFill>
              </a:rPr>
              <a:t> di </a:t>
            </a:r>
            <a:r>
              <a:rPr lang="en-US" sz="3000" b="1" dirty="0" err="1">
                <a:solidFill>
                  <a:schemeClr val="tx2">
                    <a:lumMod val="75000"/>
                  </a:schemeClr>
                </a:solidFill>
              </a:rPr>
              <a:t>stima</a:t>
            </a:r>
            <a:r>
              <a:rPr lang="en-US" sz="3000" b="1" dirty="0">
                <a:solidFill>
                  <a:schemeClr val="tx2">
                    <a:lumMod val="75000"/>
                  </a:schemeClr>
                </a:solidFill>
              </a:rPr>
              <a:t> </a:t>
            </a:r>
            <a:r>
              <a:rPr lang="en-US" sz="3000" b="1" dirty="0" err="1">
                <a:solidFill>
                  <a:schemeClr val="tx2">
                    <a:lumMod val="75000"/>
                  </a:schemeClr>
                </a:solidFill>
              </a:rPr>
              <a:t>parametrica</a:t>
            </a:r>
            <a:r>
              <a:rPr lang="en-US" sz="3000" b="1" dirty="0">
                <a:solidFill>
                  <a:schemeClr val="tx2">
                    <a:lumMod val="75000"/>
                  </a:schemeClr>
                </a:solidFill>
              </a:rPr>
              <a:t> da </a:t>
            </a:r>
            <a:r>
              <a:rPr lang="en-US" sz="3000" b="1" dirty="0" err="1">
                <a:solidFill>
                  <a:schemeClr val="tx2">
                    <a:lumMod val="75000"/>
                  </a:schemeClr>
                </a:solidFill>
              </a:rPr>
              <a:t>sinogramma</a:t>
            </a:r>
            <a:endParaRPr lang="en-US" sz="3000" b="1" i="1" dirty="0">
              <a:solidFill>
                <a:schemeClr val="tx2">
                  <a:lumMod val="75000"/>
                </a:schemeClr>
              </a:solidFill>
            </a:endParaRPr>
          </a:p>
        </p:txBody>
      </p:sp>
      <p:pic>
        <p:nvPicPr>
          <p:cNvPr id="19" name="Immagine 18"/>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1041" t="19482" r="11785" b="32997"/>
          <a:stretch/>
        </p:blipFill>
        <p:spPr>
          <a:xfrm>
            <a:off x="577796" y="1298665"/>
            <a:ext cx="9004408" cy="3921035"/>
          </a:xfrm>
          <a:prstGeom prst="rect">
            <a:avLst/>
          </a:prstGeom>
        </p:spPr>
      </p:pic>
      <p:sp>
        <p:nvSpPr>
          <p:cNvPr id="2" name="Figura a mano libera: forma 1"/>
          <p:cNvSpPr/>
          <p:nvPr/>
        </p:nvSpPr>
        <p:spPr>
          <a:xfrm>
            <a:off x="762000" y="1329550"/>
            <a:ext cx="8221980" cy="2794000"/>
          </a:xfrm>
          <a:custGeom>
            <a:avLst/>
            <a:gdLst>
              <a:gd name="connsiteX0" fmla="*/ 20320 w 8199120"/>
              <a:gd name="connsiteY0" fmla="*/ 1219200 h 2794000"/>
              <a:gd name="connsiteX1" fmla="*/ 1036320 w 8199120"/>
              <a:gd name="connsiteY1" fmla="*/ 121920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30480 w 8199120"/>
              <a:gd name="connsiteY0" fmla="*/ 1231900 h 2794000"/>
              <a:gd name="connsiteX1" fmla="*/ 1036320 w 8199120"/>
              <a:gd name="connsiteY1" fmla="*/ 121920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30480 w 8199120"/>
              <a:gd name="connsiteY0" fmla="*/ 123190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0 w 8247380"/>
              <a:gd name="connsiteY0" fmla="*/ 1287780 h 2794000"/>
              <a:gd name="connsiteX1" fmla="*/ 1079500 w 8247380"/>
              <a:gd name="connsiteY1" fmla="*/ 1236980 h 2794000"/>
              <a:gd name="connsiteX2" fmla="*/ 1084580 w 8247380"/>
              <a:gd name="connsiteY2" fmla="*/ 2438400 h 2794000"/>
              <a:gd name="connsiteX3" fmla="*/ 3970020 w 8247380"/>
              <a:gd name="connsiteY3" fmla="*/ 2438400 h 2794000"/>
              <a:gd name="connsiteX4" fmla="*/ 3970020 w 8247380"/>
              <a:gd name="connsiteY4" fmla="*/ 2794000 h 2794000"/>
              <a:gd name="connsiteX5" fmla="*/ 4234180 w 8247380"/>
              <a:gd name="connsiteY5" fmla="*/ 2794000 h 2794000"/>
              <a:gd name="connsiteX6" fmla="*/ 4234180 w 8247380"/>
              <a:gd name="connsiteY6" fmla="*/ 2062480 h 2794000"/>
              <a:gd name="connsiteX7" fmla="*/ 5331460 w 8247380"/>
              <a:gd name="connsiteY7" fmla="*/ 2062480 h 2794000"/>
              <a:gd name="connsiteX8" fmla="*/ 5331460 w 8247380"/>
              <a:gd name="connsiteY8" fmla="*/ 1402080 h 2794000"/>
              <a:gd name="connsiteX9" fmla="*/ 6977380 w 8247380"/>
              <a:gd name="connsiteY9" fmla="*/ 1402080 h 2794000"/>
              <a:gd name="connsiteX10" fmla="*/ 6977380 w 8247380"/>
              <a:gd name="connsiteY10" fmla="*/ 1991360 h 2794000"/>
              <a:gd name="connsiteX11" fmla="*/ 7556500 w 8247380"/>
              <a:gd name="connsiteY11" fmla="*/ 1991360 h 2794000"/>
              <a:gd name="connsiteX12" fmla="*/ 7556500 w 8247380"/>
              <a:gd name="connsiteY12" fmla="*/ 1239520 h 2794000"/>
              <a:gd name="connsiteX13" fmla="*/ 8247380 w 8247380"/>
              <a:gd name="connsiteY13" fmla="*/ 1239520 h 2794000"/>
              <a:gd name="connsiteX14" fmla="*/ 8247380 w 8247380"/>
              <a:gd name="connsiteY14" fmla="*/ 0 h 2794000"/>
              <a:gd name="connsiteX15" fmla="*/ 8115300 w 8247380"/>
              <a:gd name="connsiteY15" fmla="*/ 0 h 2794000"/>
              <a:gd name="connsiteX16" fmla="*/ 48260 w 8247380"/>
              <a:gd name="connsiteY16" fmla="*/ 0 h 2794000"/>
              <a:gd name="connsiteX17" fmla="*/ 48260 w 8247380"/>
              <a:gd name="connsiteY17" fmla="*/ 1229360 h 2794000"/>
              <a:gd name="connsiteX0" fmla="*/ 15240 w 8199120"/>
              <a:gd name="connsiteY0" fmla="*/ 125476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199120"/>
              <a:gd name="connsiteY0" fmla="*/ 123698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9120 w 8199120"/>
              <a:gd name="connsiteY13" fmla="*/ 123952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199120"/>
              <a:gd name="connsiteY0" fmla="*/ 123698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08240 w 8199120"/>
              <a:gd name="connsiteY12" fmla="*/ 1239520 h 2794000"/>
              <a:gd name="connsiteX13" fmla="*/ 8197215 w 8199120"/>
              <a:gd name="connsiteY13" fmla="*/ 122047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199120"/>
              <a:gd name="connsiteY0" fmla="*/ 123698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08240 w 8199120"/>
              <a:gd name="connsiteY11" fmla="*/ 1991360 h 2794000"/>
              <a:gd name="connsiteX12" fmla="*/ 7510145 w 8199120"/>
              <a:gd name="connsiteY12" fmla="*/ 1228090 h 2794000"/>
              <a:gd name="connsiteX13" fmla="*/ 8197215 w 8199120"/>
              <a:gd name="connsiteY13" fmla="*/ 122047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199120"/>
              <a:gd name="connsiteY0" fmla="*/ 1236980 h 2794000"/>
              <a:gd name="connsiteX1" fmla="*/ 1031240 w 8199120"/>
              <a:gd name="connsiteY1" fmla="*/ 1236980 h 2794000"/>
              <a:gd name="connsiteX2" fmla="*/ 1036320 w 8199120"/>
              <a:gd name="connsiteY2" fmla="*/ 2438400 h 2794000"/>
              <a:gd name="connsiteX3" fmla="*/ 3921760 w 8199120"/>
              <a:gd name="connsiteY3" fmla="*/ 2438400 h 2794000"/>
              <a:gd name="connsiteX4" fmla="*/ 3921760 w 8199120"/>
              <a:gd name="connsiteY4" fmla="*/ 2794000 h 2794000"/>
              <a:gd name="connsiteX5" fmla="*/ 4185920 w 8199120"/>
              <a:gd name="connsiteY5" fmla="*/ 2794000 h 2794000"/>
              <a:gd name="connsiteX6" fmla="*/ 4185920 w 8199120"/>
              <a:gd name="connsiteY6" fmla="*/ 2062480 h 2794000"/>
              <a:gd name="connsiteX7" fmla="*/ 5283200 w 8199120"/>
              <a:gd name="connsiteY7" fmla="*/ 2062480 h 2794000"/>
              <a:gd name="connsiteX8" fmla="*/ 5283200 w 8199120"/>
              <a:gd name="connsiteY8" fmla="*/ 1402080 h 2794000"/>
              <a:gd name="connsiteX9" fmla="*/ 6929120 w 8199120"/>
              <a:gd name="connsiteY9" fmla="*/ 1402080 h 2794000"/>
              <a:gd name="connsiteX10" fmla="*/ 6929120 w 8199120"/>
              <a:gd name="connsiteY10" fmla="*/ 1991360 h 2794000"/>
              <a:gd name="connsiteX11" fmla="*/ 7513955 w 8199120"/>
              <a:gd name="connsiteY11" fmla="*/ 1991360 h 2794000"/>
              <a:gd name="connsiteX12" fmla="*/ 7510145 w 8199120"/>
              <a:gd name="connsiteY12" fmla="*/ 1228090 h 2794000"/>
              <a:gd name="connsiteX13" fmla="*/ 8197215 w 8199120"/>
              <a:gd name="connsiteY13" fmla="*/ 1220470 h 2794000"/>
              <a:gd name="connsiteX14" fmla="*/ 8199120 w 8199120"/>
              <a:gd name="connsiteY14" fmla="*/ 0 h 2794000"/>
              <a:gd name="connsiteX15" fmla="*/ 8067040 w 8199120"/>
              <a:gd name="connsiteY15" fmla="*/ 0 h 2794000"/>
              <a:gd name="connsiteX16" fmla="*/ 0 w 8199120"/>
              <a:gd name="connsiteY16" fmla="*/ 0 h 2794000"/>
              <a:gd name="connsiteX17" fmla="*/ 0 w 8199120"/>
              <a:gd name="connsiteY17" fmla="*/ 1229360 h 2794000"/>
              <a:gd name="connsiteX0" fmla="*/ 15240 w 8223885"/>
              <a:gd name="connsiteY0" fmla="*/ 1236980 h 2794000"/>
              <a:gd name="connsiteX1" fmla="*/ 1031240 w 8223885"/>
              <a:gd name="connsiteY1" fmla="*/ 1236980 h 2794000"/>
              <a:gd name="connsiteX2" fmla="*/ 1036320 w 8223885"/>
              <a:gd name="connsiteY2" fmla="*/ 2438400 h 2794000"/>
              <a:gd name="connsiteX3" fmla="*/ 3921760 w 8223885"/>
              <a:gd name="connsiteY3" fmla="*/ 2438400 h 2794000"/>
              <a:gd name="connsiteX4" fmla="*/ 3921760 w 8223885"/>
              <a:gd name="connsiteY4" fmla="*/ 2794000 h 2794000"/>
              <a:gd name="connsiteX5" fmla="*/ 4185920 w 8223885"/>
              <a:gd name="connsiteY5" fmla="*/ 2794000 h 2794000"/>
              <a:gd name="connsiteX6" fmla="*/ 4185920 w 8223885"/>
              <a:gd name="connsiteY6" fmla="*/ 2062480 h 2794000"/>
              <a:gd name="connsiteX7" fmla="*/ 5283200 w 8223885"/>
              <a:gd name="connsiteY7" fmla="*/ 2062480 h 2794000"/>
              <a:gd name="connsiteX8" fmla="*/ 5283200 w 8223885"/>
              <a:gd name="connsiteY8" fmla="*/ 1402080 h 2794000"/>
              <a:gd name="connsiteX9" fmla="*/ 6929120 w 8223885"/>
              <a:gd name="connsiteY9" fmla="*/ 1402080 h 2794000"/>
              <a:gd name="connsiteX10" fmla="*/ 6929120 w 8223885"/>
              <a:gd name="connsiteY10" fmla="*/ 1991360 h 2794000"/>
              <a:gd name="connsiteX11" fmla="*/ 7513955 w 8223885"/>
              <a:gd name="connsiteY11" fmla="*/ 1991360 h 2794000"/>
              <a:gd name="connsiteX12" fmla="*/ 7510145 w 8223885"/>
              <a:gd name="connsiteY12" fmla="*/ 1228090 h 2794000"/>
              <a:gd name="connsiteX13" fmla="*/ 8223885 w 8223885"/>
              <a:gd name="connsiteY13" fmla="*/ 1231900 h 2794000"/>
              <a:gd name="connsiteX14" fmla="*/ 8199120 w 8223885"/>
              <a:gd name="connsiteY14" fmla="*/ 0 h 2794000"/>
              <a:gd name="connsiteX15" fmla="*/ 8067040 w 8223885"/>
              <a:gd name="connsiteY15" fmla="*/ 0 h 2794000"/>
              <a:gd name="connsiteX16" fmla="*/ 0 w 8223885"/>
              <a:gd name="connsiteY16" fmla="*/ 0 h 2794000"/>
              <a:gd name="connsiteX17" fmla="*/ 0 w 8223885"/>
              <a:gd name="connsiteY17" fmla="*/ 1229360 h 2794000"/>
              <a:gd name="connsiteX0" fmla="*/ 15240 w 8221980"/>
              <a:gd name="connsiteY0" fmla="*/ 1236980 h 2794000"/>
              <a:gd name="connsiteX1" fmla="*/ 1031240 w 8221980"/>
              <a:gd name="connsiteY1" fmla="*/ 1236980 h 2794000"/>
              <a:gd name="connsiteX2" fmla="*/ 1036320 w 8221980"/>
              <a:gd name="connsiteY2" fmla="*/ 2438400 h 2794000"/>
              <a:gd name="connsiteX3" fmla="*/ 3921760 w 8221980"/>
              <a:gd name="connsiteY3" fmla="*/ 2438400 h 2794000"/>
              <a:gd name="connsiteX4" fmla="*/ 3921760 w 8221980"/>
              <a:gd name="connsiteY4" fmla="*/ 2794000 h 2794000"/>
              <a:gd name="connsiteX5" fmla="*/ 4185920 w 8221980"/>
              <a:gd name="connsiteY5" fmla="*/ 2794000 h 2794000"/>
              <a:gd name="connsiteX6" fmla="*/ 4185920 w 8221980"/>
              <a:gd name="connsiteY6" fmla="*/ 2062480 h 2794000"/>
              <a:gd name="connsiteX7" fmla="*/ 5283200 w 8221980"/>
              <a:gd name="connsiteY7" fmla="*/ 2062480 h 2794000"/>
              <a:gd name="connsiteX8" fmla="*/ 5283200 w 8221980"/>
              <a:gd name="connsiteY8" fmla="*/ 1402080 h 2794000"/>
              <a:gd name="connsiteX9" fmla="*/ 6929120 w 8221980"/>
              <a:gd name="connsiteY9" fmla="*/ 1402080 h 2794000"/>
              <a:gd name="connsiteX10" fmla="*/ 6929120 w 8221980"/>
              <a:gd name="connsiteY10" fmla="*/ 1991360 h 2794000"/>
              <a:gd name="connsiteX11" fmla="*/ 7513955 w 8221980"/>
              <a:gd name="connsiteY11" fmla="*/ 1991360 h 2794000"/>
              <a:gd name="connsiteX12" fmla="*/ 7510145 w 8221980"/>
              <a:gd name="connsiteY12" fmla="*/ 1228090 h 2794000"/>
              <a:gd name="connsiteX13" fmla="*/ 8221980 w 8221980"/>
              <a:gd name="connsiteY13" fmla="*/ 1228090 h 2794000"/>
              <a:gd name="connsiteX14" fmla="*/ 8199120 w 8221980"/>
              <a:gd name="connsiteY14" fmla="*/ 0 h 2794000"/>
              <a:gd name="connsiteX15" fmla="*/ 8067040 w 8221980"/>
              <a:gd name="connsiteY15" fmla="*/ 0 h 2794000"/>
              <a:gd name="connsiteX16" fmla="*/ 0 w 8221980"/>
              <a:gd name="connsiteY16" fmla="*/ 0 h 2794000"/>
              <a:gd name="connsiteX17" fmla="*/ 0 w 8221980"/>
              <a:gd name="connsiteY17" fmla="*/ 1229360 h 279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21980" h="2794000">
                <a:moveTo>
                  <a:pt x="15240" y="1236980"/>
                </a:moveTo>
                <a:lnTo>
                  <a:pt x="1031240" y="1236980"/>
                </a:lnTo>
                <a:cubicBezTo>
                  <a:pt x="1032933" y="1637453"/>
                  <a:pt x="1034627" y="2037927"/>
                  <a:pt x="1036320" y="2438400"/>
                </a:cubicBezTo>
                <a:lnTo>
                  <a:pt x="3921760" y="2438400"/>
                </a:lnTo>
                <a:lnTo>
                  <a:pt x="3921760" y="2794000"/>
                </a:lnTo>
                <a:lnTo>
                  <a:pt x="4185920" y="2794000"/>
                </a:lnTo>
                <a:lnTo>
                  <a:pt x="4185920" y="2062480"/>
                </a:lnTo>
                <a:lnTo>
                  <a:pt x="5283200" y="2062480"/>
                </a:lnTo>
                <a:lnTo>
                  <a:pt x="5283200" y="1402080"/>
                </a:lnTo>
                <a:lnTo>
                  <a:pt x="6929120" y="1402080"/>
                </a:lnTo>
                <a:lnTo>
                  <a:pt x="6929120" y="1991360"/>
                </a:lnTo>
                <a:lnTo>
                  <a:pt x="7513955" y="1991360"/>
                </a:lnTo>
                <a:lnTo>
                  <a:pt x="7510145" y="1228090"/>
                </a:lnTo>
                <a:lnTo>
                  <a:pt x="8221980" y="1228090"/>
                </a:lnTo>
                <a:lnTo>
                  <a:pt x="8199120" y="0"/>
                </a:lnTo>
                <a:lnTo>
                  <a:pt x="8067040" y="0"/>
                </a:lnTo>
                <a:lnTo>
                  <a:pt x="0" y="0"/>
                </a:lnTo>
                <a:lnTo>
                  <a:pt x="0" y="1229360"/>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Stima parametrica     Mappe     </a:t>
            </a:r>
            <a:r>
              <a:rPr lang="it-IT" b="1" dirty="0">
                <a:solidFill>
                  <a:schemeClr val="bg1"/>
                </a:solidFill>
              </a:rPr>
              <a:t>Metodi diretti</a:t>
            </a:r>
          </a:p>
        </p:txBody>
      </p:sp>
    </p:spTree>
    <p:extLst>
      <p:ext uri="{BB962C8B-B14F-4D97-AF65-F5344CB8AC3E}">
        <p14:creationId xmlns:p14="http://schemas.microsoft.com/office/powerpoint/2010/main" val="406575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41</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Metodi</a:t>
            </a:r>
            <a:r>
              <a:rPr lang="en-US" sz="3000" b="1" dirty="0">
                <a:solidFill>
                  <a:schemeClr val="tx2">
                    <a:lumMod val="75000"/>
                  </a:schemeClr>
                </a:solidFill>
              </a:rPr>
              <a:t> </a:t>
            </a:r>
            <a:r>
              <a:rPr lang="en-US" sz="3000" b="1" u="sng" dirty="0" err="1">
                <a:solidFill>
                  <a:schemeClr val="tx2">
                    <a:lumMod val="75000"/>
                  </a:schemeClr>
                </a:solidFill>
              </a:rPr>
              <a:t>diretti</a:t>
            </a:r>
            <a:r>
              <a:rPr lang="en-US" sz="3000" b="1" dirty="0">
                <a:solidFill>
                  <a:schemeClr val="tx2">
                    <a:lumMod val="75000"/>
                  </a:schemeClr>
                </a:solidFill>
              </a:rPr>
              <a:t> di </a:t>
            </a:r>
            <a:r>
              <a:rPr lang="en-US" sz="3000" b="1" dirty="0" err="1">
                <a:solidFill>
                  <a:schemeClr val="tx2">
                    <a:lumMod val="75000"/>
                  </a:schemeClr>
                </a:solidFill>
              </a:rPr>
              <a:t>stima</a:t>
            </a:r>
            <a:r>
              <a:rPr lang="en-US" sz="3000" b="1" dirty="0">
                <a:solidFill>
                  <a:schemeClr val="tx2">
                    <a:lumMod val="75000"/>
                  </a:schemeClr>
                </a:solidFill>
              </a:rPr>
              <a:t> </a:t>
            </a:r>
            <a:r>
              <a:rPr lang="en-US" sz="3000" b="1" dirty="0" err="1">
                <a:solidFill>
                  <a:schemeClr val="tx2">
                    <a:lumMod val="75000"/>
                  </a:schemeClr>
                </a:solidFill>
              </a:rPr>
              <a:t>parametrica</a:t>
            </a:r>
            <a:r>
              <a:rPr lang="en-US" sz="3000" b="1" dirty="0">
                <a:solidFill>
                  <a:schemeClr val="tx2">
                    <a:lumMod val="75000"/>
                  </a:schemeClr>
                </a:solidFill>
              </a:rPr>
              <a:t> da </a:t>
            </a:r>
            <a:r>
              <a:rPr lang="en-US" sz="3000" b="1" dirty="0" err="1">
                <a:solidFill>
                  <a:schemeClr val="tx2">
                    <a:lumMod val="75000"/>
                  </a:schemeClr>
                </a:solidFill>
              </a:rPr>
              <a:t>sinogramma</a:t>
            </a:r>
            <a:endParaRPr lang="en-US" sz="3000" b="1" i="1" dirty="0">
              <a:solidFill>
                <a:schemeClr val="tx2">
                  <a:lumMod val="75000"/>
                </a:schemeClr>
              </a:solidFill>
            </a:endParaRPr>
          </a:p>
        </p:txBody>
      </p:sp>
      <p:pic>
        <p:nvPicPr>
          <p:cNvPr id="19" name="Immagine 18"/>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1041" t="19482" r="11785" b="32997"/>
          <a:stretch/>
        </p:blipFill>
        <p:spPr>
          <a:xfrm>
            <a:off x="577796" y="1298665"/>
            <a:ext cx="9004408" cy="3921035"/>
          </a:xfrm>
          <a:prstGeom prst="rect">
            <a:avLst/>
          </a:prstGeom>
        </p:spPr>
      </p:pic>
      <p:sp>
        <p:nvSpPr>
          <p:cNvPr id="3" name="Figura a mano libera: forma 2"/>
          <p:cNvSpPr/>
          <p:nvPr/>
        </p:nvSpPr>
        <p:spPr>
          <a:xfrm>
            <a:off x="1813560" y="3284220"/>
            <a:ext cx="6477000" cy="1864360"/>
          </a:xfrm>
          <a:custGeom>
            <a:avLst/>
            <a:gdLst>
              <a:gd name="connsiteX0" fmla="*/ 0 w 6484620"/>
              <a:gd name="connsiteY0" fmla="*/ 624840 h 1798320"/>
              <a:gd name="connsiteX1" fmla="*/ 0 w 6484620"/>
              <a:gd name="connsiteY1" fmla="*/ 1691640 h 1798320"/>
              <a:gd name="connsiteX2" fmla="*/ 2583180 w 6484620"/>
              <a:gd name="connsiteY2" fmla="*/ 1691640 h 1798320"/>
              <a:gd name="connsiteX3" fmla="*/ 2583180 w 6484620"/>
              <a:gd name="connsiteY3" fmla="*/ 74676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83180 w 6484620"/>
              <a:gd name="connsiteY2" fmla="*/ 1691640 h 1798320"/>
              <a:gd name="connsiteX3" fmla="*/ 2552700 w 6484620"/>
              <a:gd name="connsiteY3" fmla="*/ 77724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52700 w 6484620"/>
              <a:gd name="connsiteY2" fmla="*/ 1668780 h 1798320"/>
              <a:gd name="connsiteX3" fmla="*/ 2552700 w 6484620"/>
              <a:gd name="connsiteY3" fmla="*/ 77724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55240 w 6484620"/>
              <a:gd name="connsiteY2" fmla="*/ 1658620 h 1798320"/>
              <a:gd name="connsiteX3" fmla="*/ 2552700 w 6484620"/>
              <a:gd name="connsiteY3" fmla="*/ 77724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55240 w 6484620"/>
              <a:gd name="connsiteY2" fmla="*/ 1658620 h 1798320"/>
              <a:gd name="connsiteX3" fmla="*/ 2555240 w 6484620"/>
              <a:gd name="connsiteY3" fmla="*/ 76708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62860 w 6484620"/>
              <a:gd name="connsiteY2" fmla="*/ 1678940 h 1798320"/>
              <a:gd name="connsiteX3" fmla="*/ 2555240 w 6484620"/>
              <a:gd name="connsiteY3" fmla="*/ 76708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62860 w 6484620"/>
              <a:gd name="connsiteY2" fmla="*/ 1678940 h 1798320"/>
              <a:gd name="connsiteX3" fmla="*/ 2555240 w 6484620"/>
              <a:gd name="connsiteY3" fmla="*/ 767080 h 1798320"/>
              <a:gd name="connsiteX4" fmla="*/ 3865880 w 6484620"/>
              <a:gd name="connsiteY4" fmla="*/ 77724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62860 w 6484620"/>
              <a:gd name="connsiteY2" fmla="*/ 1678940 h 1798320"/>
              <a:gd name="connsiteX3" fmla="*/ 2552700 w 6484620"/>
              <a:gd name="connsiteY3" fmla="*/ 782320 h 1798320"/>
              <a:gd name="connsiteX4" fmla="*/ 3865880 w 6484620"/>
              <a:gd name="connsiteY4" fmla="*/ 77724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62860 w 6484620"/>
              <a:gd name="connsiteY2" fmla="*/ 1678940 h 1798320"/>
              <a:gd name="connsiteX3" fmla="*/ 2555240 w 6484620"/>
              <a:gd name="connsiteY3" fmla="*/ 779780 h 1798320"/>
              <a:gd name="connsiteX4" fmla="*/ 3865880 w 6484620"/>
              <a:gd name="connsiteY4" fmla="*/ 77724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06240 w 6484620"/>
              <a:gd name="connsiteY11" fmla="*/ 53340 h 1800860"/>
              <a:gd name="connsiteX12" fmla="*/ 3154680 w 6484620"/>
              <a:gd name="connsiteY12" fmla="*/ 53340 h 1800860"/>
              <a:gd name="connsiteX13" fmla="*/ 3154680 w 6484620"/>
              <a:gd name="connsiteY13" fmla="*/ 716280 h 1800860"/>
              <a:gd name="connsiteX14" fmla="*/ 15240 w 6484620"/>
              <a:gd name="connsiteY14" fmla="*/ 71628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06240 w 6484620"/>
              <a:gd name="connsiteY11" fmla="*/ 53340 h 1800860"/>
              <a:gd name="connsiteX12" fmla="*/ 3154680 w 6484620"/>
              <a:gd name="connsiteY12" fmla="*/ 53340 h 1800860"/>
              <a:gd name="connsiteX13" fmla="*/ 3149600 w 6484620"/>
              <a:gd name="connsiteY13" fmla="*/ 774700 h 1800860"/>
              <a:gd name="connsiteX14" fmla="*/ 15240 w 6484620"/>
              <a:gd name="connsiteY14" fmla="*/ 71628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06240 w 6484620"/>
              <a:gd name="connsiteY11" fmla="*/ 53340 h 1800860"/>
              <a:gd name="connsiteX12" fmla="*/ 3154680 w 6484620"/>
              <a:gd name="connsiteY12" fmla="*/ 53340 h 1800860"/>
              <a:gd name="connsiteX13" fmla="*/ 3149600 w 6484620"/>
              <a:gd name="connsiteY13" fmla="*/ 774700 h 1800860"/>
              <a:gd name="connsiteX14" fmla="*/ 15240 w 6484620"/>
              <a:gd name="connsiteY14" fmla="*/ 71628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06240 w 6484620"/>
              <a:gd name="connsiteY11" fmla="*/ 53340 h 1800860"/>
              <a:gd name="connsiteX12" fmla="*/ 3154680 w 6484620"/>
              <a:gd name="connsiteY12" fmla="*/ 53340 h 1800860"/>
              <a:gd name="connsiteX13" fmla="*/ 3149600 w 6484620"/>
              <a:gd name="connsiteY13" fmla="*/ 774700 h 1800860"/>
              <a:gd name="connsiteX14" fmla="*/ 1404620 w 6484620"/>
              <a:gd name="connsiteY14" fmla="*/ 61214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26560 w 6484620"/>
              <a:gd name="connsiteY11" fmla="*/ 53340 h 1800860"/>
              <a:gd name="connsiteX12" fmla="*/ 3154680 w 6484620"/>
              <a:gd name="connsiteY12" fmla="*/ 53340 h 1800860"/>
              <a:gd name="connsiteX13" fmla="*/ 3149600 w 6484620"/>
              <a:gd name="connsiteY13" fmla="*/ 774700 h 1800860"/>
              <a:gd name="connsiteX14" fmla="*/ 1404620 w 6484620"/>
              <a:gd name="connsiteY14" fmla="*/ 61214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31640 w 6484620"/>
              <a:gd name="connsiteY10" fmla="*/ 363220 h 1800860"/>
              <a:gd name="connsiteX11" fmla="*/ 4226560 w 6484620"/>
              <a:gd name="connsiteY11" fmla="*/ 53340 h 1800860"/>
              <a:gd name="connsiteX12" fmla="*/ 3154680 w 6484620"/>
              <a:gd name="connsiteY12" fmla="*/ 53340 h 1800860"/>
              <a:gd name="connsiteX13" fmla="*/ 3149600 w 6484620"/>
              <a:gd name="connsiteY13" fmla="*/ 774700 h 1800860"/>
              <a:gd name="connsiteX14" fmla="*/ 1404620 w 6484620"/>
              <a:gd name="connsiteY14" fmla="*/ 61214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56680 w 6484620"/>
              <a:gd name="connsiteY7" fmla="*/ 2540 h 1800860"/>
              <a:gd name="connsiteX8" fmla="*/ 5890260 w 6484620"/>
              <a:gd name="connsiteY8" fmla="*/ 0 h 1800860"/>
              <a:gd name="connsiteX9" fmla="*/ 5890260 w 6484620"/>
              <a:gd name="connsiteY9" fmla="*/ 358140 h 1800860"/>
              <a:gd name="connsiteX10" fmla="*/ 4231640 w 6484620"/>
              <a:gd name="connsiteY10" fmla="*/ 363220 h 1800860"/>
              <a:gd name="connsiteX11" fmla="*/ 4226560 w 6484620"/>
              <a:gd name="connsiteY11" fmla="*/ 53340 h 1800860"/>
              <a:gd name="connsiteX12" fmla="*/ 3154680 w 6484620"/>
              <a:gd name="connsiteY12" fmla="*/ 53340 h 1800860"/>
              <a:gd name="connsiteX13" fmla="*/ 3149600 w 6484620"/>
              <a:gd name="connsiteY13" fmla="*/ 774700 h 1800860"/>
              <a:gd name="connsiteX14" fmla="*/ 1404620 w 6484620"/>
              <a:gd name="connsiteY14" fmla="*/ 612140 h 1800860"/>
              <a:gd name="connsiteX0" fmla="*/ 0 w 6477000"/>
              <a:gd name="connsiteY0" fmla="*/ 624840 h 1803400"/>
              <a:gd name="connsiteX1" fmla="*/ 0 w 6477000"/>
              <a:gd name="connsiteY1" fmla="*/ 1691640 h 1803400"/>
              <a:gd name="connsiteX2" fmla="*/ 2562860 w 6477000"/>
              <a:gd name="connsiteY2" fmla="*/ 1678940 h 1803400"/>
              <a:gd name="connsiteX3" fmla="*/ 2555240 w 6477000"/>
              <a:gd name="connsiteY3" fmla="*/ 779780 h 1803400"/>
              <a:gd name="connsiteX4" fmla="*/ 3865880 w 6477000"/>
              <a:gd name="connsiteY4" fmla="*/ 777240 h 1803400"/>
              <a:gd name="connsiteX5" fmla="*/ 3870960 w 6477000"/>
              <a:gd name="connsiteY5" fmla="*/ 1800860 h 1803400"/>
              <a:gd name="connsiteX6" fmla="*/ 6477000 w 6477000"/>
              <a:gd name="connsiteY6" fmla="*/ 1803400 h 1803400"/>
              <a:gd name="connsiteX7" fmla="*/ 6456680 w 6477000"/>
              <a:gd name="connsiteY7" fmla="*/ 2540 h 1803400"/>
              <a:gd name="connsiteX8" fmla="*/ 5890260 w 6477000"/>
              <a:gd name="connsiteY8" fmla="*/ 0 h 1803400"/>
              <a:gd name="connsiteX9" fmla="*/ 5890260 w 6477000"/>
              <a:gd name="connsiteY9" fmla="*/ 358140 h 1803400"/>
              <a:gd name="connsiteX10" fmla="*/ 4231640 w 6477000"/>
              <a:gd name="connsiteY10" fmla="*/ 363220 h 1803400"/>
              <a:gd name="connsiteX11" fmla="*/ 4226560 w 6477000"/>
              <a:gd name="connsiteY11" fmla="*/ 53340 h 1803400"/>
              <a:gd name="connsiteX12" fmla="*/ 3154680 w 6477000"/>
              <a:gd name="connsiteY12" fmla="*/ 53340 h 1803400"/>
              <a:gd name="connsiteX13" fmla="*/ 3149600 w 6477000"/>
              <a:gd name="connsiteY13" fmla="*/ 774700 h 1803400"/>
              <a:gd name="connsiteX14" fmla="*/ 1404620 w 6477000"/>
              <a:gd name="connsiteY14" fmla="*/ 612140 h 1803400"/>
              <a:gd name="connsiteX0" fmla="*/ 0 w 6477000"/>
              <a:gd name="connsiteY0" fmla="*/ 662940 h 1841500"/>
              <a:gd name="connsiteX1" fmla="*/ 0 w 6477000"/>
              <a:gd name="connsiteY1" fmla="*/ 1729740 h 1841500"/>
              <a:gd name="connsiteX2" fmla="*/ 2562860 w 6477000"/>
              <a:gd name="connsiteY2" fmla="*/ 1717040 h 1841500"/>
              <a:gd name="connsiteX3" fmla="*/ 2555240 w 6477000"/>
              <a:gd name="connsiteY3" fmla="*/ 817880 h 1841500"/>
              <a:gd name="connsiteX4" fmla="*/ 3865880 w 6477000"/>
              <a:gd name="connsiteY4" fmla="*/ 815340 h 1841500"/>
              <a:gd name="connsiteX5" fmla="*/ 3870960 w 6477000"/>
              <a:gd name="connsiteY5" fmla="*/ 1838960 h 1841500"/>
              <a:gd name="connsiteX6" fmla="*/ 6477000 w 6477000"/>
              <a:gd name="connsiteY6" fmla="*/ 1841500 h 1841500"/>
              <a:gd name="connsiteX7" fmla="*/ 6456680 w 6477000"/>
              <a:gd name="connsiteY7" fmla="*/ 0 h 1841500"/>
              <a:gd name="connsiteX8" fmla="*/ 5890260 w 6477000"/>
              <a:gd name="connsiteY8" fmla="*/ 38100 h 1841500"/>
              <a:gd name="connsiteX9" fmla="*/ 5890260 w 6477000"/>
              <a:gd name="connsiteY9" fmla="*/ 396240 h 1841500"/>
              <a:gd name="connsiteX10" fmla="*/ 4231640 w 6477000"/>
              <a:gd name="connsiteY10" fmla="*/ 401320 h 1841500"/>
              <a:gd name="connsiteX11" fmla="*/ 4226560 w 6477000"/>
              <a:gd name="connsiteY11" fmla="*/ 91440 h 1841500"/>
              <a:gd name="connsiteX12" fmla="*/ 3154680 w 6477000"/>
              <a:gd name="connsiteY12" fmla="*/ 91440 h 1841500"/>
              <a:gd name="connsiteX13" fmla="*/ 3149600 w 6477000"/>
              <a:gd name="connsiteY13" fmla="*/ 812800 h 1841500"/>
              <a:gd name="connsiteX14" fmla="*/ 1404620 w 6477000"/>
              <a:gd name="connsiteY14" fmla="*/ 650240 h 1841500"/>
              <a:gd name="connsiteX0" fmla="*/ 0 w 6477000"/>
              <a:gd name="connsiteY0" fmla="*/ 685800 h 1864360"/>
              <a:gd name="connsiteX1" fmla="*/ 0 w 6477000"/>
              <a:gd name="connsiteY1" fmla="*/ 1752600 h 1864360"/>
              <a:gd name="connsiteX2" fmla="*/ 2562860 w 6477000"/>
              <a:gd name="connsiteY2" fmla="*/ 1739900 h 1864360"/>
              <a:gd name="connsiteX3" fmla="*/ 2555240 w 6477000"/>
              <a:gd name="connsiteY3" fmla="*/ 840740 h 1864360"/>
              <a:gd name="connsiteX4" fmla="*/ 3865880 w 6477000"/>
              <a:gd name="connsiteY4" fmla="*/ 838200 h 1864360"/>
              <a:gd name="connsiteX5" fmla="*/ 3870960 w 6477000"/>
              <a:gd name="connsiteY5" fmla="*/ 1861820 h 1864360"/>
              <a:gd name="connsiteX6" fmla="*/ 6477000 w 6477000"/>
              <a:gd name="connsiteY6" fmla="*/ 1864360 h 1864360"/>
              <a:gd name="connsiteX7" fmla="*/ 6456680 w 6477000"/>
              <a:gd name="connsiteY7" fmla="*/ 22860 h 1864360"/>
              <a:gd name="connsiteX8" fmla="*/ 5887720 w 6477000"/>
              <a:gd name="connsiteY8" fmla="*/ 0 h 1864360"/>
              <a:gd name="connsiteX9" fmla="*/ 5890260 w 6477000"/>
              <a:gd name="connsiteY9" fmla="*/ 419100 h 1864360"/>
              <a:gd name="connsiteX10" fmla="*/ 4231640 w 6477000"/>
              <a:gd name="connsiteY10" fmla="*/ 424180 h 1864360"/>
              <a:gd name="connsiteX11" fmla="*/ 4226560 w 6477000"/>
              <a:gd name="connsiteY11" fmla="*/ 114300 h 1864360"/>
              <a:gd name="connsiteX12" fmla="*/ 3154680 w 6477000"/>
              <a:gd name="connsiteY12" fmla="*/ 114300 h 1864360"/>
              <a:gd name="connsiteX13" fmla="*/ 3149600 w 6477000"/>
              <a:gd name="connsiteY13" fmla="*/ 835660 h 1864360"/>
              <a:gd name="connsiteX14" fmla="*/ 1404620 w 6477000"/>
              <a:gd name="connsiteY14" fmla="*/ 673100 h 1864360"/>
              <a:gd name="connsiteX0" fmla="*/ 0 w 6477000"/>
              <a:gd name="connsiteY0" fmla="*/ 685800 h 1864360"/>
              <a:gd name="connsiteX1" fmla="*/ 0 w 6477000"/>
              <a:gd name="connsiteY1" fmla="*/ 1752600 h 1864360"/>
              <a:gd name="connsiteX2" fmla="*/ 2562860 w 6477000"/>
              <a:gd name="connsiteY2" fmla="*/ 1739900 h 1864360"/>
              <a:gd name="connsiteX3" fmla="*/ 2555240 w 6477000"/>
              <a:gd name="connsiteY3" fmla="*/ 840740 h 1864360"/>
              <a:gd name="connsiteX4" fmla="*/ 3865880 w 6477000"/>
              <a:gd name="connsiteY4" fmla="*/ 838200 h 1864360"/>
              <a:gd name="connsiteX5" fmla="*/ 3870960 w 6477000"/>
              <a:gd name="connsiteY5" fmla="*/ 1861820 h 1864360"/>
              <a:gd name="connsiteX6" fmla="*/ 6477000 w 6477000"/>
              <a:gd name="connsiteY6" fmla="*/ 1864360 h 1864360"/>
              <a:gd name="connsiteX7" fmla="*/ 6461760 w 6477000"/>
              <a:gd name="connsiteY7" fmla="*/ 20320 h 1864360"/>
              <a:gd name="connsiteX8" fmla="*/ 5887720 w 6477000"/>
              <a:gd name="connsiteY8" fmla="*/ 0 h 1864360"/>
              <a:gd name="connsiteX9" fmla="*/ 5890260 w 6477000"/>
              <a:gd name="connsiteY9" fmla="*/ 419100 h 1864360"/>
              <a:gd name="connsiteX10" fmla="*/ 4231640 w 6477000"/>
              <a:gd name="connsiteY10" fmla="*/ 424180 h 1864360"/>
              <a:gd name="connsiteX11" fmla="*/ 4226560 w 6477000"/>
              <a:gd name="connsiteY11" fmla="*/ 114300 h 1864360"/>
              <a:gd name="connsiteX12" fmla="*/ 3154680 w 6477000"/>
              <a:gd name="connsiteY12" fmla="*/ 114300 h 1864360"/>
              <a:gd name="connsiteX13" fmla="*/ 3149600 w 6477000"/>
              <a:gd name="connsiteY13" fmla="*/ 835660 h 1864360"/>
              <a:gd name="connsiteX14" fmla="*/ 1404620 w 6477000"/>
              <a:gd name="connsiteY14" fmla="*/ 673100 h 186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7000" h="1864360">
                <a:moveTo>
                  <a:pt x="0" y="685800"/>
                </a:moveTo>
                <a:lnTo>
                  <a:pt x="0" y="1752600"/>
                </a:lnTo>
                <a:lnTo>
                  <a:pt x="2562860" y="1739900"/>
                </a:lnTo>
                <a:cubicBezTo>
                  <a:pt x="2562013" y="1446107"/>
                  <a:pt x="2556087" y="1134533"/>
                  <a:pt x="2555240" y="840740"/>
                </a:cubicBezTo>
                <a:lnTo>
                  <a:pt x="3865880" y="838200"/>
                </a:lnTo>
                <a:cubicBezTo>
                  <a:pt x="3867573" y="1179407"/>
                  <a:pt x="3869267" y="1520613"/>
                  <a:pt x="3870960" y="1861820"/>
                </a:cubicBezTo>
                <a:lnTo>
                  <a:pt x="6477000" y="1864360"/>
                </a:lnTo>
                <a:lnTo>
                  <a:pt x="6461760" y="20320"/>
                </a:lnTo>
                <a:lnTo>
                  <a:pt x="5887720" y="0"/>
                </a:lnTo>
                <a:cubicBezTo>
                  <a:pt x="5888567" y="139700"/>
                  <a:pt x="5889413" y="279400"/>
                  <a:pt x="5890260" y="419100"/>
                </a:cubicBezTo>
                <a:lnTo>
                  <a:pt x="4231640" y="424180"/>
                </a:lnTo>
                <a:cubicBezTo>
                  <a:pt x="4229947" y="320887"/>
                  <a:pt x="4228253" y="217593"/>
                  <a:pt x="4226560" y="114300"/>
                </a:cubicBezTo>
                <a:lnTo>
                  <a:pt x="3154680" y="114300"/>
                </a:lnTo>
                <a:cubicBezTo>
                  <a:pt x="3152987" y="354753"/>
                  <a:pt x="3151293" y="595207"/>
                  <a:pt x="3149600" y="835660"/>
                </a:cubicBezTo>
                <a:cubicBezTo>
                  <a:pt x="2132753" y="844127"/>
                  <a:pt x="2449407" y="692573"/>
                  <a:pt x="1404620" y="673100"/>
                </a:cubicBezTo>
              </a:path>
            </a:pathLst>
          </a:cu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Stima parametrica     Mappe     </a:t>
            </a:r>
            <a:r>
              <a:rPr lang="it-IT" b="1" dirty="0">
                <a:solidFill>
                  <a:schemeClr val="bg1"/>
                </a:solidFill>
              </a:rPr>
              <a:t>Metodi diretti</a:t>
            </a:r>
          </a:p>
        </p:txBody>
      </p:sp>
    </p:spTree>
    <p:extLst>
      <p:ext uri="{BB962C8B-B14F-4D97-AF65-F5344CB8AC3E}">
        <p14:creationId xmlns:p14="http://schemas.microsoft.com/office/powerpoint/2010/main" val="1368985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po 28"/>
          <p:cNvGrpSpPr/>
          <p:nvPr/>
        </p:nvGrpSpPr>
        <p:grpSpPr>
          <a:xfrm>
            <a:off x="-387641" y="-103238"/>
            <a:ext cx="5852681" cy="3818497"/>
            <a:chOff x="-3801157" y="269032"/>
            <a:chExt cx="5852681" cy="3818497"/>
          </a:xfrm>
        </p:grpSpPr>
        <p:grpSp>
          <p:nvGrpSpPr>
            <p:cNvPr id="22" name="Gruppo 21"/>
            <p:cNvGrpSpPr/>
            <p:nvPr/>
          </p:nvGrpSpPr>
          <p:grpSpPr>
            <a:xfrm>
              <a:off x="-3801157" y="269032"/>
              <a:ext cx="5852681" cy="3818497"/>
              <a:chOff x="2357214" y="2757772"/>
              <a:chExt cx="5852681" cy="3818497"/>
            </a:xfrm>
          </p:grpSpPr>
          <p:grpSp>
            <p:nvGrpSpPr>
              <p:cNvPr id="4" name="Gruppo 3"/>
              <p:cNvGrpSpPr/>
              <p:nvPr/>
            </p:nvGrpSpPr>
            <p:grpSpPr>
              <a:xfrm>
                <a:off x="2357214" y="2757772"/>
                <a:ext cx="5852681" cy="3818497"/>
                <a:chOff x="2357214" y="2757772"/>
                <a:chExt cx="5852681" cy="3818497"/>
              </a:xfrm>
            </p:grpSpPr>
            <p:pic>
              <p:nvPicPr>
                <p:cNvPr id="60" name="Immagine 59"/>
                <p:cNvPicPr>
                  <a:picLocks noChangeAspect="1"/>
                </p:cNvPicPr>
                <p:nvPr/>
              </p:nvPicPr>
              <p:blipFill>
                <a:blip r:embed="rId3">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572377" y="2757772"/>
                  <a:ext cx="3637518" cy="2715331"/>
                </a:xfrm>
                <a:prstGeom prst="rect">
                  <a:avLst/>
                </a:prstGeom>
              </p:spPr>
            </p:pic>
            <p:pic>
              <p:nvPicPr>
                <p:cNvPr id="31" name="Immagine 30"/>
                <p:cNvPicPr>
                  <a:picLocks noChangeAspect="1"/>
                </p:cNvPicPr>
                <p:nvPr/>
              </p:nvPicPr>
              <p:blipFill>
                <a:blip r:embed="rId3">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2357214" y="3860938"/>
                  <a:ext cx="3637518" cy="2715331"/>
                </a:xfrm>
                <a:prstGeom prst="rect">
                  <a:avLst/>
                </a:prstGeom>
              </p:spPr>
            </p:pic>
          </p:grpSp>
          <p:sp>
            <p:nvSpPr>
              <p:cNvPr id="33" name="Rettangolo 32"/>
              <p:cNvSpPr/>
              <p:nvPr/>
            </p:nvSpPr>
            <p:spPr>
              <a:xfrm>
                <a:off x="3122946" y="5188311"/>
                <a:ext cx="4471654" cy="1217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8" name="Rettangolo 47"/>
            <p:cNvSpPr/>
            <p:nvPr/>
          </p:nvSpPr>
          <p:spPr>
            <a:xfrm>
              <a:off x="-3073400" y="347506"/>
              <a:ext cx="4546757" cy="1217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uppo 9"/>
          <p:cNvGrpSpPr/>
          <p:nvPr/>
        </p:nvGrpSpPr>
        <p:grpSpPr>
          <a:xfrm>
            <a:off x="206551" y="2688091"/>
            <a:ext cx="5874793" cy="3831556"/>
            <a:chOff x="4761654" y="-58964"/>
            <a:chExt cx="5874793" cy="3831556"/>
          </a:xfrm>
        </p:grpSpPr>
        <p:pic>
          <p:nvPicPr>
            <p:cNvPr id="28" name="Immagine 27"/>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6991150" y="-58964"/>
              <a:ext cx="3645297" cy="2721137"/>
            </a:xfrm>
            <a:prstGeom prst="rect">
              <a:avLst/>
            </a:prstGeom>
          </p:spPr>
        </p:pic>
        <p:sp>
          <p:nvSpPr>
            <p:cNvPr id="3" name="Rettangolo 2"/>
            <p:cNvSpPr/>
            <p:nvPr/>
          </p:nvSpPr>
          <p:spPr>
            <a:xfrm>
              <a:off x="7289800" y="-1"/>
              <a:ext cx="2819277" cy="1233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Immagine 60"/>
            <p:cNvPicPr>
              <a:picLocks noChangeAspect="1"/>
            </p:cNvPicPr>
            <p:nvPr/>
          </p:nvPicPr>
          <p:blipFill>
            <a:blip r:embed="rId4">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761654" y="1051455"/>
              <a:ext cx="3645297" cy="2721137"/>
            </a:xfrm>
            <a:prstGeom prst="rect">
              <a:avLst/>
            </a:prstGeom>
          </p:spPr>
        </p:pic>
        <p:sp>
          <p:nvSpPr>
            <p:cNvPr id="30" name="Rettangolo 29"/>
            <p:cNvSpPr/>
            <p:nvPr/>
          </p:nvSpPr>
          <p:spPr>
            <a:xfrm>
              <a:off x="5537200" y="2374029"/>
              <a:ext cx="2399580" cy="1263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42</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Metodi</a:t>
            </a:r>
            <a:r>
              <a:rPr lang="en-US" sz="3000" b="1" dirty="0">
                <a:solidFill>
                  <a:schemeClr val="tx2">
                    <a:lumMod val="75000"/>
                  </a:schemeClr>
                </a:solidFill>
              </a:rPr>
              <a:t> </a:t>
            </a:r>
            <a:r>
              <a:rPr lang="en-US" sz="3000" b="1" u="sng" dirty="0" err="1">
                <a:solidFill>
                  <a:schemeClr val="tx2">
                    <a:lumMod val="75000"/>
                  </a:schemeClr>
                </a:solidFill>
              </a:rPr>
              <a:t>diretti</a:t>
            </a:r>
            <a:r>
              <a:rPr lang="en-US" sz="3000" b="1" dirty="0">
                <a:solidFill>
                  <a:schemeClr val="tx2">
                    <a:lumMod val="75000"/>
                  </a:schemeClr>
                </a:solidFill>
              </a:rPr>
              <a:t> di </a:t>
            </a:r>
            <a:r>
              <a:rPr lang="en-US" sz="3000" b="1" dirty="0" err="1">
                <a:solidFill>
                  <a:schemeClr val="tx2">
                    <a:lumMod val="75000"/>
                  </a:schemeClr>
                </a:solidFill>
              </a:rPr>
              <a:t>stima</a:t>
            </a:r>
            <a:r>
              <a:rPr lang="en-US" sz="3000" b="1" dirty="0">
                <a:solidFill>
                  <a:schemeClr val="tx2">
                    <a:lumMod val="75000"/>
                  </a:schemeClr>
                </a:solidFill>
              </a:rPr>
              <a:t> </a:t>
            </a:r>
            <a:r>
              <a:rPr lang="en-US" sz="3000" b="1" dirty="0" err="1">
                <a:solidFill>
                  <a:schemeClr val="tx2">
                    <a:lumMod val="75000"/>
                  </a:schemeClr>
                </a:solidFill>
              </a:rPr>
              <a:t>parametrica</a:t>
            </a:r>
            <a:r>
              <a:rPr lang="en-US" sz="3000" b="1" dirty="0">
                <a:solidFill>
                  <a:schemeClr val="tx2">
                    <a:lumMod val="75000"/>
                  </a:schemeClr>
                </a:solidFill>
              </a:rPr>
              <a:t> da </a:t>
            </a:r>
            <a:r>
              <a:rPr lang="en-US" sz="3000" b="1" dirty="0" err="1">
                <a:solidFill>
                  <a:schemeClr val="tx2">
                    <a:lumMod val="75000"/>
                  </a:schemeClr>
                </a:solidFill>
              </a:rPr>
              <a:t>sinogramma</a:t>
            </a:r>
            <a:endParaRPr lang="en-US" sz="3000" b="1" i="1" dirty="0">
              <a:solidFill>
                <a:schemeClr val="tx2">
                  <a:lumMod val="75000"/>
                </a:schemeClr>
              </a:solidFill>
            </a:endParaRPr>
          </a:p>
        </p:txBody>
      </p:sp>
      <p:sp>
        <p:nvSpPr>
          <p:cNvPr id="16" name="CasellaDiTesto 15"/>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Stima parametrica     Mappe     </a:t>
            </a:r>
            <a:r>
              <a:rPr lang="it-IT" b="1" dirty="0">
                <a:solidFill>
                  <a:schemeClr val="bg1"/>
                </a:solidFill>
              </a:rPr>
              <a:t>Metodi diretti</a:t>
            </a:r>
          </a:p>
        </p:txBody>
      </p:sp>
      <p:sp>
        <p:nvSpPr>
          <p:cNvPr id="6" name="Freccia a destra 5"/>
          <p:cNvSpPr/>
          <p:nvPr/>
        </p:nvSpPr>
        <p:spPr>
          <a:xfrm rot="16200000">
            <a:off x="1779553" y="3123444"/>
            <a:ext cx="1307015" cy="192517"/>
          </a:xfrm>
          <a:prstGeom prst="rightArrow">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p:cNvSpPr txBox="1"/>
          <p:nvPr/>
        </p:nvSpPr>
        <p:spPr>
          <a:xfrm>
            <a:off x="6402113" y="4169713"/>
            <a:ext cx="1683159" cy="369332"/>
          </a:xfrm>
          <a:prstGeom prst="rect">
            <a:avLst/>
          </a:prstGeom>
          <a:noFill/>
        </p:spPr>
        <p:txBody>
          <a:bodyPr wrap="square" rtlCol="0">
            <a:spAutoFit/>
          </a:bodyPr>
          <a:lstStyle/>
          <a:p>
            <a:r>
              <a:rPr lang="it-IT" b="1" dirty="0">
                <a:solidFill>
                  <a:srgbClr val="002060"/>
                </a:solidFill>
              </a:rPr>
              <a:t>APPLY MODEL</a:t>
            </a:r>
          </a:p>
        </p:txBody>
      </p:sp>
      <p:sp>
        <p:nvSpPr>
          <p:cNvPr id="40" name="CasellaDiTesto 39"/>
          <p:cNvSpPr txBox="1"/>
          <p:nvPr/>
        </p:nvSpPr>
        <p:spPr>
          <a:xfrm>
            <a:off x="725591" y="2987688"/>
            <a:ext cx="1752909" cy="369332"/>
          </a:xfrm>
          <a:prstGeom prst="rect">
            <a:avLst/>
          </a:prstGeom>
          <a:noFill/>
        </p:spPr>
        <p:txBody>
          <a:bodyPr wrap="square" rtlCol="0">
            <a:spAutoFit/>
          </a:bodyPr>
          <a:lstStyle/>
          <a:p>
            <a:r>
              <a:rPr lang="it-IT" b="1" dirty="0">
                <a:solidFill>
                  <a:srgbClr val="002060"/>
                </a:solidFill>
              </a:rPr>
              <a:t>ML-EM RECON</a:t>
            </a:r>
          </a:p>
        </p:txBody>
      </p:sp>
      <p:sp>
        <p:nvSpPr>
          <p:cNvPr id="42" name="CasellaDiTesto 41"/>
          <p:cNvSpPr txBox="1"/>
          <p:nvPr/>
        </p:nvSpPr>
        <p:spPr>
          <a:xfrm>
            <a:off x="5589735" y="1357325"/>
            <a:ext cx="491609" cy="369332"/>
          </a:xfrm>
          <a:prstGeom prst="rect">
            <a:avLst/>
          </a:prstGeom>
          <a:noFill/>
        </p:spPr>
        <p:txBody>
          <a:bodyPr wrap="square" rtlCol="0">
            <a:spAutoFit/>
          </a:bodyPr>
          <a:lstStyle/>
          <a:p>
            <a:r>
              <a:rPr lang="it-IT" b="1" dirty="0">
                <a:solidFill>
                  <a:srgbClr val="002060"/>
                </a:solidFill>
              </a:rPr>
              <a:t>FIT</a:t>
            </a:r>
          </a:p>
        </p:txBody>
      </p:sp>
      <p:sp>
        <p:nvSpPr>
          <p:cNvPr id="70" name="Freccia curva 69"/>
          <p:cNvSpPr/>
          <p:nvPr/>
        </p:nvSpPr>
        <p:spPr>
          <a:xfrm rot="10800000">
            <a:off x="5653330" y="3809707"/>
            <a:ext cx="3057250" cy="1027169"/>
          </a:xfrm>
          <a:prstGeom prst="bentArrow">
            <a:avLst>
              <a:gd name="adj1" fmla="val 11361"/>
              <a:gd name="adj2" fmla="val 11489"/>
              <a:gd name="adj3" fmla="val 11231"/>
              <a:gd name="adj4" fmla="val 41837"/>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uppo 22"/>
          <p:cNvGrpSpPr/>
          <p:nvPr/>
        </p:nvGrpSpPr>
        <p:grpSpPr>
          <a:xfrm>
            <a:off x="6985256" y="1244628"/>
            <a:ext cx="2933935" cy="2475506"/>
            <a:chOff x="111020" y="1233029"/>
            <a:chExt cx="2933935" cy="2475506"/>
          </a:xfrm>
        </p:grpSpPr>
        <p:grpSp>
          <p:nvGrpSpPr>
            <p:cNvPr id="21" name="Gruppo 20"/>
            <p:cNvGrpSpPr/>
            <p:nvPr/>
          </p:nvGrpSpPr>
          <p:grpSpPr>
            <a:xfrm>
              <a:off x="111020" y="1233029"/>
              <a:ext cx="2933935" cy="2475506"/>
              <a:chOff x="-5432237" y="-505318"/>
              <a:chExt cx="8824874" cy="7445984"/>
            </a:xfrm>
          </p:grpSpPr>
          <p:pic>
            <p:nvPicPr>
              <p:cNvPr id="17" name="Immagine 16"/>
              <p:cNvPicPr>
                <a:picLocks noChangeAspect="1"/>
              </p:cNvPicPr>
              <p:nvPr/>
            </p:nvPicPr>
            <p:blipFill>
              <a:blip r:embed="rId6"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5375415" y="-486272"/>
                <a:ext cx="5334000" cy="4000500"/>
              </a:xfrm>
              <a:prstGeom prst="rect">
                <a:avLst/>
              </a:prstGeom>
            </p:spPr>
          </p:pic>
          <p:pic>
            <p:nvPicPr>
              <p:cNvPr id="18" name="Immagine 17"/>
              <p:cNvPicPr>
                <a:picLocks noChangeAspect="1"/>
              </p:cNvPicPr>
              <p:nvPr/>
            </p:nvPicPr>
            <p:blipFill>
              <a:blip r:embed="rId7"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2017564" y="-505318"/>
                <a:ext cx="5410201" cy="4038601"/>
              </a:xfrm>
              <a:prstGeom prst="rect">
                <a:avLst/>
              </a:prstGeom>
            </p:spPr>
          </p:pic>
          <p:pic>
            <p:nvPicPr>
              <p:cNvPr id="19" name="Immagine 18"/>
              <p:cNvPicPr>
                <a:picLocks noChangeAspect="1"/>
              </p:cNvPicPr>
              <p:nvPr/>
            </p:nvPicPr>
            <p:blipFill>
              <a:blip r:embed="rId8"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5432237" y="2887402"/>
                <a:ext cx="5410201" cy="4038601"/>
              </a:xfrm>
              <a:prstGeom prst="rect">
                <a:avLst/>
              </a:prstGeom>
            </p:spPr>
          </p:pic>
          <p:pic>
            <p:nvPicPr>
              <p:cNvPr id="20" name="Immagine 19"/>
              <p:cNvPicPr>
                <a:picLocks noChangeAspect="1"/>
              </p:cNvPicPr>
              <p:nvPr/>
            </p:nvPicPr>
            <p:blipFill>
              <a:blip r:embed="rId9"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2035629" y="2902065"/>
                <a:ext cx="5410201" cy="4038601"/>
              </a:xfrm>
              <a:prstGeom prst="rect">
                <a:avLst/>
              </a:prstGeom>
            </p:spPr>
          </p:pic>
        </p:grpSp>
        <p:sp>
          <p:nvSpPr>
            <p:cNvPr id="2" name="CasellaDiTesto 1"/>
            <p:cNvSpPr txBox="1"/>
            <p:nvPr/>
          </p:nvSpPr>
          <p:spPr>
            <a:xfrm>
              <a:off x="508000" y="1342534"/>
              <a:ext cx="457200" cy="369332"/>
            </a:xfrm>
            <a:prstGeom prst="rect">
              <a:avLst/>
            </a:prstGeom>
            <a:noFill/>
          </p:spPr>
          <p:txBody>
            <a:bodyPr wrap="square" rtlCol="0">
              <a:spAutoFit/>
            </a:bodyPr>
            <a:lstStyle/>
            <a:p>
              <a:r>
                <a:rPr lang="en-US" b="1" dirty="0">
                  <a:solidFill>
                    <a:schemeClr val="bg1"/>
                  </a:solidFill>
                </a:rPr>
                <a:t>K1</a:t>
              </a:r>
            </a:p>
          </p:txBody>
        </p:sp>
        <p:sp>
          <p:nvSpPr>
            <p:cNvPr id="25" name="CasellaDiTesto 24"/>
            <p:cNvSpPr txBox="1"/>
            <p:nvPr/>
          </p:nvSpPr>
          <p:spPr>
            <a:xfrm>
              <a:off x="1615147" y="1342534"/>
              <a:ext cx="457200" cy="369332"/>
            </a:xfrm>
            <a:prstGeom prst="rect">
              <a:avLst/>
            </a:prstGeom>
            <a:noFill/>
          </p:spPr>
          <p:txBody>
            <a:bodyPr wrap="square" rtlCol="0">
              <a:spAutoFit/>
            </a:bodyPr>
            <a:lstStyle/>
            <a:p>
              <a:r>
                <a:rPr lang="en-US" b="1" dirty="0">
                  <a:solidFill>
                    <a:schemeClr val="bg1"/>
                  </a:solidFill>
                </a:rPr>
                <a:t>k2</a:t>
              </a:r>
            </a:p>
          </p:txBody>
        </p:sp>
        <p:sp>
          <p:nvSpPr>
            <p:cNvPr id="26" name="CasellaDiTesto 25"/>
            <p:cNvSpPr txBox="1"/>
            <p:nvPr/>
          </p:nvSpPr>
          <p:spPr>
            <a:xfrm>
              <a:off x="498820" y="2451211"/>
              <a:ext cx="457200" cy="369332"/>
            </a:xfrm>
            <a:prstGeom prst="rect">
              <a:avLst/>
            </a:prstGeom>
            <a:noFill/>
          </p:spPr>
          <p:txBody>
            <a:bodyPr wrap="square" rtlCol="0">
              <a:spAutoFit/>
            </a:bodyPr>
            <a:lstStyle/>
            <a:p>
              <a:r>
                <a:rPr lang="en-US" b="1" dirty="0">
                  <a:solidFill>
                    <a:schemeClr val="bg1"/>
                  </a:solidFill>
                </a:rPr>
                <a:t>k3</a:t>
              </a:r>
            </a:p>
          </p:txBody>
        </p:sp>
        <p:sp>
          <p:nvSpPr>
            <p:cNvPr id="27" name="CasellaDiTesto 26"/>
            <p:cNvSpPr txBox="1"/>
            <p:nvPr/>
          </p:nvSpPr>
          <p:spPr>
            <a:xfrm>
              <a:off x="1607744" y="2478508"/>
              <a:ext cx="457200" cy="369332"/>
            </a:xfrm>
            <a:prstGeom prst="rect">
              <a:avLst/>
            </a:prstGeom>
            <a:noFill/>
          </p:spPr>
          <p:txBody>
            <a:bodyPr wrap="square" rtlCol="0">
              <a:spAutoFit/>
            </a:bodyPr>
            <a:lstStyle/>
            <a:p>
              <a:r>
                <a:rPr lang="en-US" b="1" dirty="0">
                  <a:solidFill>
                    <a:schemeClr val="bg1"/>
                  </a:solidFill>
                </a:rPr>
                <a:t>k4</a:t>
              </a:r>
            </a:p>
          </p:txBody>
        </p:sp>
      </p:grpSp>
      <p:grpSp>
        <p:nvGrpSpPr>
          <p:cNvPr id="8" name="Gruppo 7"/>
          <p:cNvGrpSpPr/>
          <p:nvPr/>
        </p:nvGrpSpPr>
        <p:grpSpPr>
          <a:xfrm>
            <a:off x="3178830" y="2417877"/>
            <a:ext cx="3919091" cy="1582623"/>
            <a:chOff x="577796" y="1298665"/>
            <a:chExt cx="9004408" cy="3921035"/>
          </a:xfrm>
        </p:grpSpPr>
        <p:pic>
          <p:nvPicPr>
            <p:cNvPr id="34" name="Immagine 33"/>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1041" t="19482" r="11785" b="32997"/>
            <a:stretch/>
          </p:blipFill>
          <p:spPr>
            <a:xfrm>
              <a:off x="577796" y="1298665"/>
              <a:ext cx="9004408" cy="3921035"/>
            </a:xfrm>
            <a:prstGeom prst="rect">
              <a:avLst/>
            </a:prstGeom>
          </p:spPr>
        </p:pic>
        <p:sp>
          <p:nvSpPr>
            <p:cNvPr id="35" name="Figura a mano libera: forma 34"/>
            <p:cNvSpPr/>
            <p:nvPr/>
          </p:nvSpPr>
          <p:spPr>
            <a:xfrm>
              <a:off x="1813560" y="3284220"/>
              <a:ext cx="6477000" cy="1864360"/>
            </a:xfrm>
            <a:custGeom>
              <a:avLst/>
              <a:gdLst>
                <a:gd name="connsiteX0" fmla="*/ 0 w 6484620"/>
                <a:gd name="connsiteY0" fmla="*/ 624840 h 1798320"/>
                <a:gd name="connsiteX1" fmla="*/ 0 w 6484620"/>
                <a:gd name="connsiteY1" fmla="*/ 1691640 h 1798320"/>
                <a:gd name="connsiteX2" fmla="*/ 2583180 w 6484620"/>
                <a:gd name="connsiteY2" fmla="*/ 1691640 h 1798320"/>
                <a:gd name="connsiteX3" fmla="*/ 2583180 w 6484620"/>
                <a:gd name="connsiteY3" fmla="*/ 74676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83180 w 6484620"/>
                <a:gd name="connsiteY2" fmla="*/ 1691640 h 1798320"/>
                <a:gd name="connsiteX3" fmla="*/ 2552700 w 6484620"/>
                <a:gd name="connsiteY3" fmla="*/ 77724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52700 w 6484620"/>
                <a:gd name="connsiteY2" fmla="*/ 1668780 h 1798320"/>
                <a:gd name="connsiteX3" fmla="*/ 2552700 w 6484620"/>
                <a:gd name="connsiteY3" fmla="*/ 77724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55240 w 6484620"/>
                <a:gd name="connsiteY2" fmla="*/ 1658620 h 1798320"/>
                <a:gd name="connsiteX3" fmla="*/ 2552700 w 6484620"/>
                <a:gd name="connsiteY3" fmla="*/ 77724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55240 w 6484620"/>
                <a:gd name="connsiteY2" fmla="*/ 1658620 h 1798320"/>
                <a:gd name="connsiteX3" fmla="*/ 2555240 w 6484620"/>
                <a:gd name="connsiteY3" fmla="*/ 76708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62860 w 6484620"/>
                <a:gd name="connsiteY2" fmla="*/ 1678940 h 1798320"/>
                <a:gd name="connsiteX3" fmla="*/ 2555240 w 6484620"/>
                <a:gd name="connsiteY3" fmla="*/ 767080 h 1798320"/>
                <a:gd name="connsiteX4" fmla="*/ 3886200 w 6484620"/>
                <a:gd name="connsiteY4" fmla="*/ 74676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62860 w 6484620"/>
                <a:gd name="connsiteY2" fmla="*/ 1678940 h 1798320"/>
                <a:gd name="connsiteX3" fmla="*/ 2555240 w 6484620"/>
                <a:gd name="connsiteY3" fmla="*/ 767080 h 1798320"/>
                <a:gd name="connsiteX4" fmla="*/ 3865880 w 6484620"/>
                <a:gd name="connsiteY4" fmla="*/ 77724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62860 w 6484620"/>
                <a:gd name="connsiteY2" fmla="*/ 1678940 h 1798320"/>
                <a:gd name="connsiteX3" fmla="*/ 2552700 w 6484620"/>
                <a:gd name="connsiteY3" fmla="*/ 782320 h 1798320"/>
                <a:gd name="connsiteX4" fmla="*/ 3865880 w 6484620"/>
                <a:gd name="connsiteY4" fmla="*/ 77724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798320"/>
                <a:gd name="connsiteX1" fmla="*/ 0 w 6484620"/>
                <a:gd name="connsiteY1" fmla="*/ 1691640 h 1798320"/>
                <a:gd name="connsiteX2" fmla="*/ 2562860 w 6484620"/>
                <a:gd name="connsiteY2" fmla="*/ 1678940 h 1798320"/>
                <a:gd name="connsiteX3" fmla="*/ 2555240 w 6484620"/>
                <a:gd name="connsiteY3" fmla="*/ 779780 h 1798320"/>
                <a:gd name="connsiteX4" fmla="*/ 3865880 w 6484620"/>
                <a:gd name="connsiteY4" fmla="*/ 777240 h 1798320"/>
                <a:gd name="connsiteX5" fmla="*/ 3886200 w 6484620"/>
                <a:gd name="connsiteY5" fmla="*/ 1798320 h 1798320"/>
                <a:gd name="connsiteX6" fmla="*/ 6484620 w 6484620"/>
                <a:gd name="connsiteY6" fmla="*/ 1798320 h 1798320"/>
                <a:gd name="connsiteX7" fmla="*/ 6484620 w 6484620"/>
                <a:gd name="connsiteY7" fmla="*/ 0 h 1798320"/>
                <a:gd name="connsiteX8" fmla="*/ 5890260 w 6484620"/>
                <a:gd name="connsiteY8" fmla="*/ 0 h 1798320"/>
                <a:gd name="connsiteX9" fmla="*/ 5890260 w 6484620"/>
                <a:gd name="connsiteY9" fmla="*/ 358140 h 1798320"/>
                <a:gd name="connsiteX10" fmla="*/ 4206240 w 6484620"/>
                <a:gd name="connsiteY10" fmla="*/ 358140 h 1798320"/>
                <a:gd name="connsiteX11" fmla="*/ 4206240 w 6484620"/>
                <a:gd name="connsiteY11" fmla="*/ 53340 h 1798320"/>
                <a:gd name="connsiteX12" fmla="*/ 3154680 w 6484620"/>
                <a:gd name="connsiteY12" fmla="*/ 53340 h 1798320"/>
                <a:gd name="connsiteX13" fmla="*/ 3154680 w 6484620"/>
                <a:gd name="connsiteY13" fmla="*/ 716280 h 1798320"/>
                <a:gd name="connsiteX14" fmla="*/ 15240 w 6484620"/>
                <a:gd name="connsiteY14" fmla="*/ 716280 h 179832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06240 w 6484620"/>
                <a:gd name="connsiteY11" fmla="*/ 53340 h 1800860"/>
                <a:gd name="connsiteX12" fmla="*/ 3154680 w 6484620"/>
                <a:gd name="connsiteY12" fmla="*/ 53340 h 1800860"/>
                <a:gd name="connsiteX13" fmla="*/ 3154680 w 6484620"/>
                <a:gd name="connsiteY13" fmla="*/ 716280 h 1800860"/>
                <a:gd name="connsiteX14" fmla="*/ 15240 w 6484620"/>
                <a:gd name="connsiteY14" fmla="*/ 71628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06240 w 6484620"/>
                <a:gd name="connsiteY11" fmla="*/ 53340 h 1800860"/>
                <a:gd name="connsiteX12" fmla="*/ 3154680 w 6484620"/>
                <a:gd name="connsiteY12" fmla="*/ 53340 h 1800860"/>
                <a:gd name="connsiteX13" fmla="*/ 3149600 w 6484620"/>
                <a:gd name="connsiteY13" fmla="*/ 774700 h 1800860"/>
                <a:gd name="connsiteX14" fmla="*/ 15240 w 6484620"/>
                <a:gd name="connsiteY14" fmla="*/ 71628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06240 w 6484620"/>
                <a:gd name="connsiteY11" fmla="*/ 53340 h 1800860"/>
                <a:gd name="connsiteX12" fmla="*/ 3154680 w 6484620"/>
                <a:gd name="connsiteY12" fmla="*/ 53340 h 1800860"/>
                <a:gd name="connsiteX13" fmla="*/ 3149600 w 6484620"/>
                <a:gd name="connsiteY13" fmla="*/ 774700 h 1800860"/>
                <a:gd name="connsiteX14" fmla="*/ 15240 w 6484620"/>
                <a:gd name="connsiteY14" fmla="*/ 71628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06240 w 6484620"/>
                <a:gd name="connsiteY11" fmla="*/ 53340 h 1800860"/>
                <a:gd name="connsiteX12" fmla="*/ 3154680 w 6484620"/>
                <a:gd name="connsiteY12" fmla="*/ 53340 h 1800860"/>
                <a:gd name="connsiteX13" fmla="*/ 3149600 w 6484620"/>
                <a:gd name="connsiteY13" fmla="*/ 774700 h 1800860"/>
                <a:gd name="connsiteX14" fmla="*/ 1404620 w 6484620"/>
                <a:gd name="connsiteY14" fmla="*/ 61214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06240 w 6484620"/>
                <a:gd name="connsiteY10" fmla="*/ 358140 h 1800860"/>
                <a:gd name="connsiteX11" fmla="*/ 4226560 w 6484620"/>
                <a:gd name="connsiteY11" fmla="*/ 53340 h 1800860"/>
                <a:gd name="connsiteX12" fmla="*/ 3154680 w 6484620"/>
                <a:gd name="connsiteY12" fmla="*/ 53340 h 1800860"/>
                <a:gd name="connsiteX13" fmla="*/ 3149600 w 6484620"/>
                <a:gd name="connsiteY13" fmla="*/ 774700 h 1800860"/>
                <a:gd name="connsiteX14" fmla="*/ 1404620 w 6484620"/>
                <a:gd name="connsiteY14" fmla="*/ 61214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84620 w 6484620"/>
                <a:gd name="connsiteY7" fmla="*/ 0 h 1800860"/>
                <a:gd name="connsiteX8" fmla="*/ 5890260 w 6484620"/>
                <a:gd name="connsiteY8" fmla="*/ 0 h 1800860"/>
                <a:gd name="connsiteX9" fmla="*/ 5890260 w 6484620"/>
                <a:gd name="connsiteY9" fmla="*/ 358140 h 1800860"/>
                <a:gd name="connsiteX10" fmla="*/ 4231640 w 6484620"/>
                <a:gd name="connsiteY10" fmla="*/ 363220 h 1800860"/>
                <a:gd name="connsiteX11" fmla="*/ 4226560 w 6484620"/>
                <a:gd name="connsiteY11" fmla="*/ 53340 h 1800860"/>
                <a:gd name="connsiteX12" fmla="*/ 3154680 w 6484620"/>
                <a:gd name="connsiteY12" fmla="*/ 53340 h 1800860"/>
                <a:gd name="connsiteX13" fmla="*/ 3149600 w 6484620"/>
                <a:gd name="connsiteY13" fmla="*/ 774700 h 1800860"/>
                <a:gd name="connsiteX14" fmla="*/ 1404620 w 6484620"/>
                <a:gd name="connsiteY14" fmla="*/ 612140 h 1800860"/>
                <a:gd name="connsiteX0" fmla="*/ 0 w 6484620"/>
                <a:gd name="connsiteY0" fmla="*/ 624840 h 1800860"/>
                <a:gd name="connsiteX1" fmla="*/ 0 w 6484620"/>
                <a:gd name="connsiteY1" fmla="*/ 1691640 h 1800860"/>
                <a:gd name="connsiteX2" fmla="*/ 2562860 w 6484620"/>
                <a:gd name="connsiteY2" fmla="*/ 1678940 h 1800860"/>
                <a:gd name="connsiteX3" fmla="*/ 2555240 w 6484620"/>
                <a:gd name="connsiteY3" fmla="*/ 779780 h 1800860"/>
                <a:gd name="connsiteX4" fmla="*/ 3865880 w 6484620"/>
                <a:gd name="connsiteY4" fmla="*/ 777240 h 1800860"/>
                <a:gd name="connsiteX5" fmla="*/ 3870960 w 6484620"/>
                <a:gd name="connsiteY5" fmla="*/ 1800860 h 1800860"/>
                <a:gd name="connsiteX6" fmla="*/ 6484620 w 6484620"/>
                <a:gd name="connsiteY6" fmla="*/ 1798320 h 1800860"/>
                <a:gd name="connsiteX7" fmla="*/ 6456680 w 6484620"/>
                <a:gd name="connsiteY7" fmla="*/ 2540 h 1800860"/>
                <a:gd name="connsiteX8" fmla="*/ 5890260 w 6484620"/>
                <a:gd name="connsiteY8" fmla="*/ 0 h 1800860"/>
                <a:gd name="connsiteX9" fmla="*/ 5890260 w 6484620"/>
                <a:gd name="connsiteY9" fmla="*/ 358140 h 1800860"/>
                <a:gd name="connsiteX10" fmla="*/ 4231640 w 6484620"/>
                <a:gd name="connsiteY10" fmla="*/ 363220 h 1800860"/>
                <a:gd name="connsiteX11" fmla="*/ 4226560 w 6484620"/>
                <a:gd name="connsiteY11" fmla="*/ 53340 h 1800860"/>
                <a:gd name="connsiteX12" fmla="*/ 3154680 w 6484620"/>
                <a:gd name="connsiteY12" fmla="*/ 53340 h 1800860"/>
                <a:gd name="connsiteX13" fmla="*/ 3149600 w 6484620"/>
                <a:gd name="connsiteY13" fmla="*/ 774700 h 1800860"/>
                <a:gd name="connsiteX14" fmla="*/ 1404620 w 6484620"/>
                <a:gd name="connsiteY14" fmla="*/ 612140 h 1800860"/>
                <a:gd name="connsiteX0" fmla="*/ 0 w 6477000"/>
                <a:gd name="connsiteY0" fmla="*/ 624840 h 1803400"/>
                <a:gd name="connsiteX1" fmla="*/ 0 w 6477000"/>
                <a:gd name="connsiteY1" fmla="*/ 1691640 h 1803400"/>
                <a:gd name="connsiteX2" fmla="*/ 2562860 w 6477000"/>
                <a:gd name="connsiteY2" fmla="*/ 1678940 h 1803400"/>
                <a:gd name="connsiteX3" fmla="*/ 2555240 w 6477000"/>
                <a:gd name="connsiteY3" fmla="*/ 779780 h 1803400"/>
                <a:gd name="connsiteX4" fmla="*/ 3865880 w 6477000"/>
                <a:gd name="connsiteY4" fmla="*/ 777240 h 1803400"/>
                <a:gd name="connsiteX5" fmla="*/ 3870960 w 6477000"/>
                <a:gd name="connsiteY5" fmla="*/ 1800860 h 1803400"/>
                <a:gd name="connsiteX6" fmla="*/ 6477000 w 6477000"/>
                <a:gd name="connsiteY6" fmla="*/ 1803400 h 1803400"/>
                <a:gd name="connsiteX7" fmla="*/ 6456680 w 6477000"/>
                <a:gd name="connsiteY7" fmla="*/ 2540 h 1803400"/>
                <a:gd name="connsiteX8" fmla="*/ 5890260 w 6477000"/>
                <a:gd name="connsiteY8" fmla="*/ 0 h 1803400"/>
                <a:gd name="connsiteX9" fmla="*/ 5890260 w 6477000"/>
                <a:gd name="connsiteY9" fmla="*/ 358140 h 1803400"/>
                <a:gd name="connsiteX10" fmla="*/ 4231640 w 6477000"/>
                <a:gd name="connsiteY10" fmla="*/ 363220 h 1803400"/>
                <a:gd name="connsiteX11" fmla="*/ 4226560 w 6477000"/>
                <a:gd name="connsiteY11" fmla="*/ 53340 h 1803400"/>
                <a:gd name="connsiteX12" fmla="*/ 3154680 w 6477000"/>
                <a:gd name="connsiteY12" fmla="*/ 53340 h 1803400"/>
                <a:gd name="connsiteX13" fmla="*/ 3149600 w 6477000"/>
                <a:gd name="connsiteY13" fmla="*/ 774700 h 1803400"/>
                <a:gd name="connsiteX14" fmla="*/ 1404620 w 6477000"/>
                <a:gd name="connsiteY14" fmla="*/ 612140 h 1803400"/>
                <a:gd name="connsiteX0" fmla="*/ 0 w 6477000"/>
                <a:gd name="connsiteY0" fmla="*/ 662940 h 1841500"/>
                <a:gd name="connsiteX1" fmla="*/ 0 w 6477000"/>
                <a:gd name="connsiteY1" fmla="*/ 1729740 h 1841500"/>
                <a:gd name="connsiteX2" fmla="*/ 2562860 w 6477000"/>
                <a:gd name="connsiteY2" fmla="*/ 1717040 h 1841500"/>
                <a:gd name="connsiteX3" fmla="*/ 2555240 w 6477000"/>
                <a:gd name="connsiteY3" fmla="*/ 817880 h 1841500"/>
                <a:gd name="connsiteX4" fmla="*/ 3865880 w 6477000"/>
                <a:gd name="connsiteY4" fmla="*/ 815340 h 1841500"/>
                <a:gd name="connsiteX5" fmla="*/ 3870960 w 6477000"/>
                <a:gd name="connsiteY5" fmla="*/ 1838960 h 1841500"/>
                <a:gd name="connsiteX6" fmla="*/ 6477000 w 6477000"/>
                <a:gd name="connsiteY6" fmla="*/ 1841500 h 1841500"/>
                <a:gd name="connsiteX7" fmla="*/ 6456680 w 6477000"/>
                <a:gd name="connsiteY7" fmla="*/ 0 h 1841500"/>
                <a:gd name="connsiteX8" fmla="*/ 5890260 w 6477000"/>
                <a:gd name="connsiteY8" fmla="*/ 38100 h 1841500"/>
                <a:gd name="connsiteX9" fmla="*/ 5890260 w 6477000"/>
                <a:gd name="connsiteY9" fmla="*/ 396240 h 1841500"/>
                <a:gd name="connsiteX10" fmla="*/ 4231640 w 6477000"/>
                <a:gd name="connsiteY10" fmla="*/ 401320 h 1841500"/>
                <a:gd name="connsiteX11" fmla="*/ 4226560 w 6477000"/>
                <a:gd name="connsiteY11" fmla="*/ 91440 h 1841500"/>
                <a:gd name="connsiteX12" fmla="*/ 3154680 w 6477000"/>
                <a:gd name="connsiteY12" fmla="*/ 91440 h 1841500"/>
                <a:gd name="connsiteX13" fmla="*/ 3149600 w 6477000"/>
                <a:gd name="connsiteY13" fmla="*/ 812800 h 1841500"/>
                <a:gd name="connsiteX14" fmla="*/ 1404620 w 6477000"/>
                <a:gd name="connsiteY14" fmla="*/ 650240 h 1841500"/>
                <a:gd name="connsiteX0" fmla="*/ 0 w 6477000"/>
                <a:gd name="connsiteY0" fmla="*/ 685800 h 1864360"/>
                <a:gd name="connsiteX1" fmla="*/ 0 w 6477000"/>
                <a:gd name="connsiteY1" fmla="*/ 1752600 h 1864360"/>
                <a:gd name="connsiteX2" fmla="*/ 2562860 w 6477000"/>
                <a:gd name="connsiteY2" fmla="*/ 1739900 h 1864360"/>
                <a:gd name="connsiteX3" fmla="*/ 2555240 w 6477000"/>
                <a:gd name="connsiteY3" fmla="*/ 840740 h 1864360"/>
                <a:gd name="connsiteX4" fmla="*/ 3865880 w 6477000"/>
                <a:gd name="connsiteY4" fmla="*/ 838200 h 1864360"/>
                <a:gd name="connsiteX5" fmla="*/ 3870960 w 6477000"/>
                <a:gd name="connsiteY5" fmla="*/ 1861820 h 1864360"/>
                <a:gd name="connsiteX6" fmla="*/ 6477000 w 6477000"/>
                <a:gd name="connsiteY6" fmla="*/ 1864360 h 1864360"/>
                <a:gd name="connsiteX7" fmla="*/ 6456680 w 6477000"/>
                <a:gd name="connsiteY7" fmla="*/ 22860 h 1864360"/>
                <a:gd name="connsiteX8" fmla="*/ 5887720 w 6477000"/>
                <a:gd name="connsiteY8" fmla="*/ 0 h 1864360"/>
                <a:gd name="connsiteX9" fmla="*/ 5890260 w 6477000"/>
                <a:gd name="connsiteY9" fmla="*/ 419100 h 1864360"/>
                <a:gd name="connsiteX10" fmla="*/ 4231640 w 6477000"/>
                <a:gd name="connsiteY10" fmla="*/ 424180 h 1864360"/>
                <a:gd name="connsiteX11" fmla="*/ 4226560 w 6477000"/>
                <a:gd name="connsiteY11" fmla="*/ 114300 h 1864360"/>
                <a:gd name="connsiteX12" fmla="*/ 3154680 w 6477000"/>
                <a:gd name="connsiteY12" fmla="*/ 114300 h 1864360"/>
                <a:gd name="connsiteX13" fmla="*/ 3149600 w 6477000"/>
                <a:gd name="connsiteY13" fmla="*/ 835660 h 1864360"/>
                <a:gd name="connsiteX14" fmla="*/ 1404620 w 6477000"/>
                <a:gd name="connsiteY14" fmla="*/ 673100 h 1864360"/>
                <a:gd name="connsiteX0" fmla="*/ 0 w 6477000"/>
                <a:gd name="connsiteY0" fmla="*/ 685800 h 1864360"/>
                <a:gd name="connsiteX1" fmla="*/ 0 w 6477000"/>
                <a:gd name="connsiteY1" fmla="*/ 1752600 h 1864360"/>
                <a:gd name="connsiteX2" fmla="*/ 2562860 w 6477000"/>
                <a:gd name="connsiteY2" fmla="*/ 1739900 h 1864360"/>
                <a:gd name="connsiteX3" fmla="*/ 2555240 w 6477000"/>
                <a:gd name="connsiteY3" fmla="*/ 840740 h 1864360"/>
                <a:gd name="connsiteX4" fmla="*/ 3865880 w 6477000"/>
                <a:gd name="connsiteY4" fmla="*/ 838200 h 1864360"/>
                <a:gd name="connsiteX5" fmla="*/ 3870960 w 6477000"/>
                <a:gd name="connsiteY5" fmla="*/ 1861820 h 1864360"/>
                <a:gd name="connsiteX6" fmla="*/ 6477000 w 6477000"/>
                <a:gd name="connsiteY6" fmla="*/ 1864360 h 1864360"/>
                <a:gd name="connsiteX7" fmla="*/ 6461760 w 6477000"/>
                <a:gd name="connsiteY7" fmla="*/ 20320 h 1864360"/>
                <a:gd name="connsiteX8" fmla="*/ 5887720 w 6477000"/>
                <a:gd name="connsiteY8" fmla="*/ 0 h 1864360"/>
                <a:gd name="connsiteX9" fmla="*/ 5890260 w 6477000"/>
                <a:gd name="connsiteY9" fmla="*/ 419100 h 1864360"/>
                <a:gd name="connsiteX10" fmla="*/ 4231640 w 6477000"/>
                <a:gd name="connsiteY10" fmla="*/ 424180 h 1864360"/>
                <a:gd name="connsiteX11" fmla="*/ 4226560 w 6477000"/>
                <a:gd name="connsiteY11" fmla="*/ 114300 h 1864360"/>
                <a:gd name="connsiteX12" fmla="*/ 3154680 w 6477000"/>
                <a:gd name="connsiteY12" fmla="*/ 114300 h 1864360"/>
                <a:gd name="connsiteX13" fmla="*/ 3149600 w 6477000"/>
                <a:gd name="connsiteY13" fmla="*/ 835660 h 1864360"/>
                <a:gd name="connsiteX14" fmla="*/ 1404620 w 6477000"/>
                <a:gd name="connsiteY14" fmla="*/ 673100 h 186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77000" h="1864360">
                  <a:moveTo>
                    <a:pt x="0" y="685800"/>
                  </a:moveTo>
                  <a:lnTo>
                    <a:pt x="0" y="1752600"/>
                  </a:lnTo>
                  <a:lnTo>
                    <a:pt x="2562860" y="1739900"/>
                  </a:lnTo>
                  <a:cubicBezTo>
                    <a:pt x="2562013" y="1446107"/>
                    <a:pt x="2556087" y="1134533"/>
                    <a:pt x="2555240" y="840740"/>
                  </a:cubicBezTo>
                  <a:lnTo>
                    <a:pt x="3865880" y="838200"/>
                  </a:lnTo>
                  <a:cubicBezTo>
                    <a:pt x="3867573" y="1179407"/>
                    <a:pt x="3869267" y="1520613"/>
                    <a:pt x="3870960" y="1861820"/>
                  </a:cubicBezTo>
                  <a:lnTo>
                    <a:pt x="6477000" y="1864360"/>
                  </a:lnTo>
                  <a:lnTo>
                    <a:pt x="6461760" y="20320"/>
                  </a:lnTo>
                  <a:lnTo>
                    <a:pt x="5887720" y="0"/>
                  </a:lnTo>
                  <a:cubicBezTo>
                    <a:pt x="5888567" y="139700"/>
                    <a:pt x="5889413" y="279400"/>
                    <a:pt x="5890260" y="419100"/>
                  </a:cubicBezTo>
                  <a:lnTo>
                    <a:pt x="4231640" y="424180"/>
                  </a:lnTo>
                  <a:cubicBezTo>
                    <a:pt x="4229947" y="320887"/>
                    <a:pt x="4228253" y="217593"/>
                    <a:pt x="4226560" y="114300"/>
                  </a:cubicBezTo>
                  <a:lnTo>
                    <a:pt x="3154680" y="114300"/>
                  </a:lnTo>
                  <a:cubicBezTo>
                    <a:pt x="3152987" y="354753"/>
                    <a:pt x="3151293" y="595207"/>
                    <a:pt x="3149600" y="835660"/>
                  </a:cubicBezTo>
                  <a:cubicBezTo>
                    <a:pt x="2132753" y="844127"/>
                    <a:pt x="2449407" y="692573"/>
                    <a:pt x="1404620" y="673100"/>
                  </a:cubicBezTo>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sp>
        <p:nvSpPr>
          <p:cNvPr id="41" name="Freccia a destra 40"/>
          <p:cNvSpPr/>
          <p:nvPr/>
        </p:nvSpPr>
        <p:spPr>
          <a:xfrm>
            <a:off x="5156200" y="1622184"/>
            <a:ext cx="1861553" cy="209114"/>
          </a:xfrm>
          <a:prstGeom prst="rightArrow">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p:cNvSpPr/>
          <p:nvPr/>
        </p:nvSpPr>
        <p:spPr>
          <a:xfrm>
            <a:off x="5898267" y="2622920"/>
            <a:ext cx="151139" cy="13187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asellaDiTesto 42"/>
          <p:cNvSpPr txBox="1"/>
          <p:nvPr/>
        </p:nvSpPr>
        <p:spPr>
          <a:xfrm>
            <a:off x="341140" y="1222291"/>
            <a:ext cx="4455787" cy="261610"/>
          </a:xfrm>
          <a:prstGeom prst="rect">
            <a:avLst/>
          </a:prstGeom>
          <a:noFill/>
        </p:spPr>
        <p:txBody>
          <a:bodyPr wrap="square" rtlCol="0">
            <a:spAutoFit/>
          </a:bodyPr>
          <a:lstStyle/>
          <a:p>
            <a:r>
              <a:rPr lang="en-US" sz="1100" b="1" dirty="0">
                <a:solidFill>
                  <a:schemeClr val="bg1"/>
                </a:solidFill>
              </a:rPr>
              <a:t>FRAME #3                 FRAME #7                FRAME #10              FRAME #24</a:t>
            </a:r>
          </a:p>
        </p:txBody>
      </p:sp>
      <p:sp>
        <p:nvSpPr>
          <p:cNvPr id="45" name="CasellaDiTesto 44"/>
          <p:cNvSpPr txBox="1"/>
          <p:nvPr/>
        </p:nvSpPr>
        <p:spPr>
          <a:xfrm>
            <a:off x="950936" y="4026213"/>
            <a:ext cx="4455787" cy="261610"/>
          </a:xfrm>
          <a:prstGeom prst="rect">
            <a:avLst/>
          </a:prstGeom>
          <a:noFill/>
        </p:spPr>
        <p:txBody>
          <a:bodyPr wrap="square" rtlCol="0">
            <a:spAutoFit/>
          </a:bodyPr>
          <a:lstStyle/>
          <a:p>
            <a:r>
              <a:rPr lang="en-US" sz="1100" b="1" dirty="0">
                <a:solidFill>
                  <a:schemeClr val="bg1"/>
                </a:solidFill>
              </a:rPr>
              <a:t>FRAME #3                 FRAME #7                FRAME #10              FRAME #24</a:t>
            </a:r>
          </a:p>
        </p:txBody>
      </p:sp>
      <p:sp>
        <p:nvSpPr>
          <p:cNvPr id="32" name="Figura a mano libera: forma 31"/>
          <p:cNvSpPr/>
          <p:nvPr/>
        </p:nvSpPr>
        <p:spPr>
          <a:xfrm>
            <a:off x="4815840" y="2165628"/>
            <a:ext cx="1229276" cy="495657"/>
          </a:xfrm>
          <a:custGeom>
            <a:avLst/>
            <a:gdLst>
              <a:gd name="connsiteX0" fmla="*/ 0 w 1256863"/>
              <a:gd name="connsiteY0" fmla="*/ 17070 h 420930"/>
              <a:gd name="connsiteX1" fmla="*/ 1104900 w 1256863"/>
              <a:gd name="connsiteY1" fmla="*/ 47550 h 420930"/>
              <a:gd name="connsiteX2" fmla="*/ 1219200 w 1256863"/>
              <a:gd name="connsiteY2" fmla="*/ 420930 h 420930"/>
              <a:gd name="connsiteX0" fmla="*/ 0 w 1229276"/>
              <a:gd name="connsiteY0" fmla="*/ 21312 h 495657"/>
              <a:gd name="connsiteX1" fmla="*/ 1104900 w 1229276"/>
              <a:gd name="connsiteY1" fmla="*/ 51792 h 495657"/>
              <a:gd name="connsiteX2" fmla="*/ 1173480 w 1229276"/>
              <a:gd name="connsiteY2" fmla="*/ 495657 h 495657"/>
            </a:gdLst>
            <a:ahLst/>
            <a:cxnLst>
              <a:cxn ang="0">
                <a:pos x="connsiteX0" y="connsiteY0"/>
              </a:cxn>
              <a:cxn ang="0">
                <a:pos x="connsiteX1" y="connsiteY1"/>
              </a:cxn>
              <a:cxn ang="0">
                <a:pos x="connsiteX2" y="connsiteY2"/>
              </a:cxn>
            </a:cxnLst>
            <a:rect l="l" t="t" r="r" b="b"/>
            <a:pathLst>
              <a:path w="1229276" h="495657">
                <a:moveTo>
                  <a:pt x="0" y="21312"/>
                </a:moveTo>
                <a:cubicBezTo>
                  <a:pt x="450850" y="2897"/>
                  <a:pt x="909320" y="-27265"/>
                  <a:pt x="1104900" y="51792"/>
                </a:cubicBezTo>
                <a:cubicBezTo>
                  <a:pt x="1300480" y="130849"/>
                  <a:pt x="1217930" y="342622"/>
                  <a:pt x="1173480" y="495657"/>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e 46"/>
          <p:cNvSpPr/>
          <p:nvPr/>
        </p:nvSpPr>
        <p:spPr>
          <a:xfrm>
            <a:off x="6709422" y="3666637"/>
            <a:ext cx="151139" cy="13187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igura a mano libera: forma 35"/>
          <p:cNvSpPr/>
          <p:nvPr/>
        </p:nvSpPr>
        <p:spPr>
          <a:xfrm>
            <a:off x="6812280" y="3558540"/>
            <a:ext cx="914400" cy="319765"/>
          </a:xfrm>
          <a:custGeom>
            <a:avLst/>
            <a:gdLst>
              <a:gd name="connsiteX0" fmla="*/ 914400 w 914400"/>
              <a:gd name="connsiteY0" fmla="*/ 0 h 319765"/>
              <a:gd name="connsiteX1" fmla="*/ 708660 w 914400"/>
              <a:gd name="connsiteY1" fmla="*/ 312420 h 319765"/>
              <a:gd name="connsiteX2" fmla="*/ 0 w 914400"/>
              <a:gd name="connsiteY2" fmla="*/ 190500 h 319765"/>
            </a:gdLst>
            <a:ahLst/>
            <a:cxnLst>
              <a:cxn ang="0">
                <a:pos x="connsiteX0" y="connsiteY0"/>
              </a:cxn>
              <a:cxn ang="0">
                <a:pos x="connsiteX1" y="connsiteY1"/>
              </a:cxn>
              <a:cxn ang="0">
                <a:pos x="connsiteX2" y="connsiteY2"/>
              </a:cxn>
            </a:cxnLst>
            <a:rect l="l" t="t" r="r" b="b"/>
            <a:pathLst>
              <a:path w="914400" h="319765">
                <a:moveTo>
                  <a:pt x="914400" y="0"/>
                </a:moveTo>
                <a:cubicBezTo>
                  <a:pt x="887730" y="140335"/>
                  <a:pt x="861060" y="280670"/>
                  <a:pt x="708660" y="312420"/>
                </a:cubicBezTo>
                <a:cubicBezTo>
                  <a:pt x="556260" y="344170"/>
                  <a:pt x="278130" y="267335"/>
                  <a:pt x="0" y="19050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e 48"/>
          <p:cNvSpPr/>
          <p:nvPr/>
        </p:nvSpPr>
        <p:spPr>
          <a:xfrm>
            <a:off x="4877196" y="3107933"/>
            <a:ext cx="151139" cy="13187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igura a mano libera: forma 36"/>
          <p:cNvSpPr/>
          <p:nvPr/>
        </p:nvSpPr>
        <p:spPr>
          <a:xfrm>
            <a:off x="4421039" y="3185160"/>
            <a:ext cx="531961" cy="807720"/>
          </a:xfrm>
          <a:custGeom>
            <a:avLst/>
            <a:gdLst>
              <a:gd name="connsiteX0" fmla="*/ 36661 w 531961"/>
              <a:gd name="connsiteY0" fmla="*/ 807720 h 807720"/>
              <a:gd name="connsiteX1" fmla="*/ 36661 w 531961"/>
              <a:gd name="connsiteY1" fmla="*/ 441960 h 807720"/>
              <a:gd name="connsiteX2" fmla="*/ 417661 w 531961"/>
              <a:gd name="connsiteY2" fmla="*/ 220980 h 807720"/>
              <a:gd name="connsiteX3" fmla="*/ 531961 w 531961"/>
              <a:gd name="connsiteY3" fmla="*/ 0 h 807720"/>
            </a:gdLst>
            <a:ahLst/>
            <a:cxnLst>
              <a:cxn ang="0">
                <a:pos x="connsiteX0" y="connsiteY0"/>
              </a:cxn>
              <a:cxn ang="0">
                <a:pos x="connsiteX1" y="connsiteY1"/>
              </a:cxn>
              <a:cxn ang="0">
                <a:pos x="connsiteX2" y="connsiteY2"/>
              </a:cxn>
              <a:cxn ang="0">
                <a:pos x="connsiteX3" y="connsiteY3"/>
              </a:cxn>
            </a:cxnLst>
            <a:rect l="l" t="t" r="r" b="b"/>
            <a:pathLst>
              <a:path w="531961" h="807720">
                <a:moveTo>
                  <a:pt x="36661" y="807720"/>
                </a:moveTo>
                <a:cubicBezTo>
                  <a:pt x="4911" y="673735"/>
                  <a:pt x="-26839" y="539750"/>
                  <a:pt x="36661" y="441960"/>
                </a:cubicBezTo>
                <a:cubicBezTo>
                  <a:pt x="100161" y="344170"/>
                  <a:pt x="335111" y="294640"/>
                  <a:pt x="417661" y="220980"/>
                </a:cubicBezTo>
                <a:cubicBezTo>
                  <a:pt x="500211" y="147320"/>
                  <a:pt x="516086" y="73660"/>
                  <a:pt x="531961" y="0"/>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2420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43</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Metodi</a:t>
            </a:r>
            <a:r>
              <a:rPr lang="en-US" sz="3000" b="1" dirty="0">
                <a:solidFill>
                  <a:schemeClr val="tx2">
                    <a:lumMod val="75000"/>
                  </a:schemeClr>
                </a:solidFill>
              </a:rPr>
              <a:t> </a:t>
            </a:r>
            <a:r>
              <a:rPr lang="en-US" sz="3000" b="1" u="sng" dirty="0" err="1">
                <a:solidFill>
                  <a:schemeClr val="tx2">
                    <a:lumMod val="75000"/>
                  </a:schemeClr>
                </a:solidFill>
              </a:rPr>
              <a:t>diretti</a:t>
            </a:r>
            <a:r>
              <a:rPr lang="en-US" sz="3000" b="1" dirty="0">
                <a:solidFill>
                  <a:schemeClr val="tx2">
                    <a:lumMod val="75000"/>
                  </a:schemeClr>
                </a:solidFill>
              </a:rPr>
              <a:t> di </a:t>
            </a:r>
            <a:r>
              <a:rPr lang="en-US" sz="3000" b="1" dirty="0" err="1">
                <a:solidFill>
                  <a:schemeClr val="tx2">
                    <a:lumMod val="75000"/>
                  </a:schemeClr>
                </a:solidFill>
              </a:rPr>
              <a:t>stima</a:t>
            </a:r>
            <a:r>
              <a:rPr lang="en-US" sz="3000" b="1" dirty="0">
                <a:solidFill>
                  <a:schemeClr val="tx2">
                    <a:lumMod val="75000"/>
                  </a:schemeClr>
                </a:solidFill>
              </a:rPr>
              <a:t> </a:t>
            </a:r>
            <a:r>
              <a:rPr lang="en-US" sz="3000" b="1" dirty="0" err="1">
                <a:solidFill>
                  <a:schemeClr val="tx2">
                    <a:lumMod val="75000"/>
                  </a:schemeClr>
                </a:solidFill>
              </a:rPr>
              <a:t>parametrica</a:t>
            </a:r>
            <a:r>
              <a:rPr lang="en-US" sz="3000" b="1" dirty="0">
                <a:solidFill>
                  <a:schemeClr val="tx2">
                    <a:lumMod val="75000"/>
                  </a:schemeClr>
                </a:solidFill>
              </a:rPr>
              <a:t> da </a:t>
            </a:r>
            <a:r>
              <a:rPr lang="en-US" sz="3000" b="1" dirty="0" err="1">
                <a:solidFill>
                  <a:schemeClr val="tx2">
                    <a:lumMod val="75000"/>
                  </a:schemeClr>
                </a:solidFill>
              </a:rPr>
              <a:t>sinogramma</a:t>
            </a:r>
            <a:endParaRPr lang="en-US" sz="3000" b="1" i="1" dirty="0">
              <a:solidFill>
                <a:schemeClr val="tx2">
                  <a:lumMod val="75000"/>
                </a:schemeClr>
              </a:solidFill>
            </a:endParaRPr>
          </a:p>
        </p:txBody>
      </p:sp>
      <p:grpSp>
        <p:nvGrpSpPr>
          <p:cNvPr id="7" name="Gruppo 6"/>
          <p:cNvGrpSpPr/>
          <p:nvPr/>
        </p:nvGrpSpPr>
        <p:grpSpPr>
          <a:xfrm>
            <a:off x="1721787" y="2324100"/>
            <a:ext cx="7473013" cy="2590800"/>
            <a:chOff x="1032738" y="2849211"/>
            <a:chExt cx="7473013" cy="2590800"/>
          </a:xfrm>
        </p:grpSpPr>
        <p:sp>
          <p:nvSpPr>
            <p:cNvPr id="27" name="Pentagono 27"/>
            <p:cNvSpPr/>
            <p:nvPr/>
          </p:nvSpPr>
          <p:spPr>
            <a:xfrm flipH="1">
              <a:off x="4763331" y="3534862"/>
              <a:ext cx="3742420" cy="505002"/>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t-IT" sz="1600" b="1" dirty="0">
                  <a:solidFill>
                    <a:srgbClr val="376092"/>
                  </a:solidFill>
                </a:rPr>
                <a:t>Frame-</a:t>
              </a:r>
              <a:r>
                <a:rPr lang="it-IT" sz="1600" b="1" dirty="0" err="1">
                  <a:solidFill>
                    <a:srgbClr val="376092"/>
                  </a:solidFill>
                </a:rPr>
                <a:t>wise</a:t>
              </a:r>
              <a:r>
                <a:rPr lang="it-IT" sz="1600" b="1" dirty="0">
                  <a:solidFill>
                    <a:srgbClr val="376092"/>
                  </a:solidFill>
                </a:rPr>
                <a:t> EM-</a:t>
              </a:r>
              <a:r>
                <a:rPr lang="it-IT" sz="1600" b="1" dirty="0" err="1">
                  <a:solidFill>
                    <a:srgbClr val="376092"/>
                  </a:solidFill>
                </a:rPr>
                <a:t>like</a:t>
              </a:r>
              <a:r>
                <a:rPr lang="it-IT" sz="1600" b="1" dirty="0">
                  <a:solidFill>
                    <a:srgbClr val="376092"/>
                  </a:solidFill>
                </a:rPr>
                <a:t> image update</a:t>
              </a:r>
            </a:p>
          </p:txBody>
        </p:sp>
        <p:sp>
          <p:nvSpPr>
            <p:cNvPr id="28" name="Pentagono 29"/>
            <p:cNvSpPr/>
            <p:nvPr/>
          </p:nvSpPr>
          <p:spPr>
            <a:xfrm flipH="1">
              <a:off x="4763331" y="4911815"/>
              <a:ext cx="3742420" cy="528195"/>
            </a:xfrm>
            <a:prstGeom prst="homePlat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tabLst>
                  <a:tab pos="1790700" algn="l"/>
                  <a:tab pos="1879600" algn="l"/>
                </a:tabLst>
              </a:pPr>
              <a:r>
                <a:rPr lang="it-IT" sz="1600" b="1" dirty="0" err="1">
                  <a:solidFill>
                    <a:srgbClr val="376092"/>
                  </a:solidFill>
                </a:rPr>
                <a:t>Voxel-wise</a:t>
              </a:r>
              <a:r>
                <a:rPr lang="it-IT" sz="1600" b="1" dirty="0">
                  <a:solidFill>
                    <a:srgbClr val="376092"/>
                  </a:solidFill>
                </a:rPr>
                <a:t> </a:t>
              </a:r>
              <a:r>
                <a:rPr lang="it-IT" sz="1600" b="1" dirty="0" err="1">
                  <a:solidFill>
                    <a:srgbClr val="376092"/>
                  </a:solidFill>
                </a:rPr>
                <a:t>penalized</a:t>
              </a:r>
              <a:r>
                <a:rPr lang="it-IT" sz="1600" b="1" dirty="0">
                  <a:solidFill>
                    <a:srgbClr val="376092"/>
                  </a:solidFill>
                </a:rPr>
                <a:t> </a:t>
              </a:r>
              <a:r>
                <a:rPr lang="it-IT" sz="1600" b="1" dirty="0" err="1">
                  <a:solidFill>
                    <a:srgbClr val="376092"/>
                  </a:solidFill>
                </a:rPr>
                <a:t>likelihood</a:t>
              </a:r>
              <a:r>
                <a:rPr lang="it-IT" sz="1600" b="1" dirty="0">
                  <a:solidFill>
                    <a:srgbClr val="376092"/>
                  </a:solidFill>
                </a:rPr>
                <a:t> fitting</a:t>
              </a:r>
            </a:p>
          </p:txBody>
        </p:sp>
        <mc:AlternateContent xmlns:mc="http://schemas.openxmlformats.org/markup-compatibility/2006" xmlns:a14="http://schemas.microsoft.com/office/drawing/2010/main">
          <mc:Choice Requires="a14">
            <p:sp>
              <p:nvSpPr>
                <p:cNvPr id="29" name="Rettangolo 28"/>
                <p:cNvSpPr/>
                <p:nvPr/>
              </p:nvSpPr>
              <p:spPr>
                <a:xfrm>
                  <a:off x="1046395" y="3413000"/>
                  <a:ext cx="3686458" cy="7316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a:rPr>
                              <m:t>2) </m:t>
                            </m:r>
                            <m:acc>
                              <m:accPr>
                                <m:chr m:val="̂"/>
                                <m:ctrlPr>
                                  <a:rPr lang="en-US" i="1">
                                    <a:latin typeface="Cambria Math" panose="02040503050406030204" pitchFamily="18" charset="0"/>
                                  </a:rPr>
                                </m:ctrlPr>
                              </m:accPr>
                              <m:e>
                                <m:r>
                                  <a:rPr lang="en-US" i="1">
                                    <a:latin typeface="Cambria Math"/>
                                  </a:rPr>
                                  <m:t>𝑥</m:t>
                                </m:r>
                              </m:e>
                            </m:acc>
                          </m:e>
                          <m:sub>
                            <m:r>
                              <a:rPr lang="en-US" i="1">
                                <a:latin typeface="Cambria Math"/>
                              </a:rPr>
                              <m:t>𝑗𝑚</m:t>
                            </m:r>
                          </m:sub>
                          <m:sup>
                            <m:r>
                              <a:rPr lang="en-US" i="1">
                                <a:latin typeface="Cambria Math"/>
                              </a:rPr>
                              <m:t>𝐸𝑀</m:t>
                            </m:r>
                            <m:r>
                              <a:rPr lang="en-US" i="1">
                                <a:latin typeface="Cambria Math"/>
                              </a:rPr>
                              <m:t>,</m:t>
                            </m:r>
                            <m:r>
                              <a:rPr lang="en-US" i="1">
                                <a:latin typeface="Cambria Math"/>
                              </a:rPr>
                              <m:t>𝑛</m:t>
                            </m:r>
                          </m:sup>
                        </m:sSubSup>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𝑥</m:t>
                                </m:r>
                              </m:e>
                              <m:sub>
                                <m:r>
                                  <a:rPr lang="en-US" i="1">
                                    <a:latin typeface="Cambria Math"/>
                                  </a:rPr>
                                  <m:t>𝑚</m:t>
                                </m:r>
                              </m:sub>
                            </m:sSub>
                            <m:r>
                              <a:rPr lang="en-US" i="1">
                                <a:latin typeface="Cambria Math"/>
                              </a:rPr>
                              <m:t>(</m:t>
                            </m:r>
                            <m:sSubSup>
                              <m:sSubSupPr>
                                <m:ctrlPr>
                                  <a:rPr lang="en-US" i="1">
                                    <a:latin typeface="Cambria Math" panose="02040503050406030204" pitchFamily="18" charset="0"/>
                                  </a:rPr>
                                </m:ctrlPr>
                              </m:sSubSupPr>
                              <m:e>
                                <m:r>
                                  <a:rPr lang="en-US" i="1">
                                    <a:latin typeface="Cambria Math"/>
                                  </a:rPr>
                                  <m:t>𝜃</m:t>
                                </m:r>
                              </m:e>
                              <m:sub>
                                <m:r>
                                  <a:rPr lang="en-US" i="1">
                                    <a:latin typeface="Cambria Math"/>
                                  </a:rPr>
                                  <m:t>𝑗</m:t>
                                </m:r>
                              </m:sub>
                              <m:sup>
                                <m:r>
                                  <a:rPr lang="en-US" i="1">
                                    <a:latin typeface="Cambria Math"/>
                                  </a:rPr>
                                  <m:t>𝑛</m:t>
                                </m:r>
                              </m:sup>
                            </m:sSubSup>
                            <m:r>
                              <a:rPr lang="en-US" i="1">
                                <a:latin typeface="Cambria Math"/>
                              </a:rPr>
                              <m:t>)</m:t>
                            </m:r>
                          </m:num>
                          <m:den>
                            <m:sSub>
                              <m:sSubPr>
                                <m:ctrlPr>
                                  <a:rPr lang="en-US" i="1">
                                    <a:latin typeface="Cambria Math" panose="02040503050406030204" pitchFamily="18" charset="0"/>
                                  </a:rPr>
                                </m:ctrlPr>
                              </m:sSubPr>
                              <m:e>
                                <m:r>
                                  <a:rPr lang="en-US" i="1">
                                    <a:latin typeface="Cambria Math"/>
                                  </a:rPr>
                                  <m:t>𝑎</m:t>
                                </m:r>
                              </m:e>
                              <m:sub>
                                <m:r>
                                  <a:rPr lang="en-US" i="1">
                                    <a:latin typeface="Cambria Math"/>
                                  </a:rPr>
                                  <m:t>𝑗</m:t>
                                </m:r>
                              </m:sub>
                            </m:sSub>
                          </m:den>
                        </m:f>
                        <m:nary>
                          <m:naryPr>
                            <m:chr m:val="∑"/>
                            <m:limLoc m:val="subSup"/>
                            <m:supHide m:val="on"/>
                            <m:ctrlPr>
                              <a:rPr lang="en-US" i="1">
                                <a:latin typeface="Cambria Math" panose="02040503050406030204" pitchFamily="18" charset="0"/>
                              </a:rPr>
                            </m:ctrlPr>
                          </m:naryPr>
                          <m:sub>
                            <m:r>
                              <a:rPr lang="en-US" i="1">
                                <a:latin typeface="Cambria Math"/>
                              </a:rPr>
                              <m:t>𝑖</m:t>
                            </m:r>
                          </m:sub>
                          <m:sup/>
                          <m:e>
                            <m:sSub>
                              <m:sSubPr>
                                <m:ctrlPr>
                                  <a:rPr lang="en-US" i="1">
                                    <a:latin typeface="Cambria Math" panose="02040503050406030204" pitchFamily="18" charset="0"/>
                                  </a:rPr>
                                </m:ctrlPr>
                              </m:sSubPr>
                              <m:e>
                                <m:r>
                                  <a:rPr lang="en-US" i="1">
                                    <a:latin typeface="Cambria Math"/>
                                  </a:rPr>
                                  <m:t>𝑎</m:t>
                                </m:r>
                              </m:e>
                              <m:sub>
                                <m:r>
                                  <a:rPr lang="en-US" i="1">
                                    <a:latin typeface="Cambria Math"/>
                                  </a:rPr>
                                  <m:t>𝑖𝑗</m:t>
                                </m:r>
                              </m:sub>
                            </m:s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𝑦</m:t>
                                    </m:r>
                                  </m:e>
                                  <m:sub>
                                    <m:r>
                                      <a:rPr lang="en-US" i="1">
                                        <a:latin typeface="Cambria Math"/>
                                      </a:rPr>
                                      <m:t>𝑖𝑚</m:t>
                                    </m:r>
                                  </m:sub>
                                </m:sSub>
                              </m:num>
                              <m:den>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a:rPr>
                                          <m:t>𝑦</m:t>
                                        </m:r>
                                      </m:e>
                                    </m:acc>
                                  </m:e>
                                  <m:sub>
                                    <m:r>
                                      <a:rPr lang="en-US" i="1">
                                        <a:latin typeface="Cambria Math"/>
                                      </a:rPr>
                                      <m:t>𝑖𝑚</m:t>
                                    </m:r>
                                  </m:sub>
                                </m:sSub>
                                <m:r>
                                  <a:rPr lang="en-US" i="1">
                                    <a:latin typeface="Cambria Math"/>
                                  </a:rPr>
                                  <m:t>(</m:t>
                                </m:r>
                                <m:sSup>
                                  <m:sSupPr>
                                    <m:ctrlPr>
                                      <a:rPr lang="en-US" i="1">
                                        <a:latin typeface="Cambria Math" panose="02040503050406030204" pitchFamily="18" charset="0"/>
                                      </a:rPr>
                                    </m:ctrlPr>
                                  </m:sSupPr>
                                  <m:e>
                                    <m:r>
                                      <a:rPr lang="en-US" i="1">
                                        <a:latin typeface="Cambria Math"/>
                                      </a:rPr>
                                      <m:t>𝜃</m:t>
                                    </m:r>
                                  </m:e>
                                  <m:sup>
                                    <m:r>
                                      <a:rPr lang="en-US" i="1">
                                        <a:latin typeface="Cambria Math"/>
                                      </a:rPr>
                                      <m:t>𝑛</m:t>
                                    </m:r>
                                  </m:sup>
                                </m:sSup>
                                <m:r>
                                  <a:rPr lang="en-US" i="1">
                                    <a:latin typeface="Cambria Math"/>
                                  </a:rPr>
                                  <m:t>)</m:t>
                                </m:r>
                              </m:den>
                            </m:f>
                          </m:e>
                        </m:nary>
                      </m:oMath>
                    </m:oMathPara>
                  </a14:m>
                  <a:endParaRPr lang="en-US" dirty="0"/>
                </a:p>
              </p:txBody>
            </p:sp>
          </mc:Choice>
          <mc:Fallback xmlns="">
            <p:sp>
              <p:nvSpPr>
                <p:cNvPr id="29" name="Rettangolo 28"/>
                <p:cNvSpPr>
                  <a:spLocks noRot="1" noChangeAspect="1" noMove="1" noResize="1" noEditPoints="1" noAdjustHandles="1" noChangeArrowheads="1" noChangeShapeType="1" noTextEdit="1"/>
                </p:cNvSpPr>
                <p:nvPr/>
              </p:nvSpPr>
              <p:spPr>
                <a:xfrm>
                  <a:off x="1046395" y="3413000"/>
                  <a:ext cx="3686458" cy="731611"/>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0" name="Rettangolo 29"/>
                <p:cNvSpPr/>
                <p:nvPr/>
              </p:nvSpPr>
              <p:spPr>
                <a:xfrm>
                  <a:off x="1032738" y="4226015"/>
                  <a:ext cx="5143588" cy="6043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3) </m:t>
                        </m:r>
                        <m:r>
                          <a:rPr lang="en-US" i="1">
                            <a:latin typeface="Cambria Math"/>
                          </a:rPr>
                          <m:t>𝐿</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a:rPr>
                                      <m:t>𝑥</m:t>
                                    </m:r>
                                  </m:e>
                                </m:acc>
                              </m:e>
                              <m:sub>
                                <m:r>
                                  <a:rPr lang="en-US" i="1">
                                    <a:latin typeface="Cambria Math"/>
                                  </a:rPr>
                                  <m:t>𝑗</m:t>
                                </m:r>
                              </m:sub>
                              <m:sup>
                                <m:r>
                                  <a:rPr lang="en-US" i="1">
                                    <a:latin typeface="Cambria Math"/>
                                  </a:rPr>
                                  <m:t>𝐸𝑀</m:t>
                                </m:r>
                                <m:r>
                                  <a:rPr lang="en-US" i="1">
                                    <a:latin typeface="Cambria Math"/>
                                  </a:rPr>
                                  <m:t>,</m:t>
                                </m:r>
                                <m:r>
                                  <a:rPr lang="en-US" i="1">
                                    <a:latin typeface="Cambria Math"/>
                                  </a:rPr>
                                  <m:t>𝑛</m:t>
                                </m:r>
                              </m:sup>
                            </m:sSubSup>
                          </m:e>
                          <m:e>
                            <m:sSubSup>
                              <m:sSubSupPr>
                                <m:ctrlPr>
                                  <a:rPr lang="en-US" i="1">
                                    <a:latin typeface="Cambria Math" panose="02040503050406030204" pitchFamily="18" charset="0"/>
                                  </a:rPr>
                                </m:ctrlPr>
                              </m:sSubSupPr>
                              <m:e>
                                <m:r>
                                  <a:rPr lang="en-US" i="1">
                                    <a:latin typeface="Cambria Math"/>
                                  </a:rPr>
                                  <m:t>𝜃</m:t>
                                </m:r>
                              </m:e>
                              <m:sub>
                                <m:r>
                                  <a:rPr lang="en-US" i="1">
                                    <a:latin typeface="Cambria Math"/>
                                  </a:rPr>
                                  <m:t>𝑗</m:t>
                                </m:r>
                              </m:sub>
                              <m:sup>
                                <m:r>
                                  <a:rPr lang="en-US" i="1">
                                    <a:latin typeface="Cambria Math"/>
                                  </a:rPr>
                                  <m:t>𝑛</m:t>
                                </m:r>
                              </m:sup>
                            </m:sSubSup>
                          </m:e>
                        </m:d>
                        <m:r>
                          <a:rPr lang="en-US" i="1">
                            <a:latin typeface="Cambria Math"/>
                          </a:rPr>
                          <m:t>= </m:t>
                        </m:r>
                        <m:nary>
                          <m:naryPr>
                            <m:chr m:val="∑"/>
                            <m:limLoc m:val="subSup"/>
                            <m:supHide m:val="on"/>
                            <m:ctrlPr>
                              <a:rPr lang="en-US" i="1">
                                <a:latin typeface="Cambria Math" panose="02040503050406030204" pitchFamily="18" charset="0"/>
                              </a:rPr>
                            </m:ctrlPr>
                          </m:naryPr>
                          <m:sub>
                            <m:r>
                              <a:rPr lang="en-US" i="1">
                                <a:latin typeface="Cambria Math"/>
                              </a:rPr>
                              <m:t>𝑚</m:t>
                            </m:r>
                          </m:sub>
                          <m:sup/>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a:rPr>
                                      <m:t>𝑥</m:t>
                                    </m:r>
                                  </m:e>
                                </m:acc>
                              </m:e>
                              <m:sub>
                                <m:r>
                                  <a:rPr lang="en-US" i="1">
                                    <a:latin typeface="Cambria Math"/>
                                  </a:rPr>
                                  <m:t>𝑗𝑚</m:t>
                                </m:r>
                              </m:sub>
                              <m:sup>
                                <m:r>
                                  <a:rPr lang="en-US" i="1">
                                    <a:latin typeface="Cambria Math"/>
                                  </a:rPr>
                                  <m:t>𝐸𝑀</m:t>
                                </m:r>
                                <m:r>
                                  <a:rPr lang="en-US" i="1">
                                    <a:latin typeface="Cambria Math"/>
                                  </a:rPr>
                                  <m:t>,</m:t>
                                </m:r>
                                <m:r>
                                  <a:rPr lang="en-US" i="1">
                                    <a:latin typeface="Cambria Math"/>
                                  </a:rPr>
                                  <m:t>𝑛</m:t>
                                </m:r>
                              </m:sup>
                            </m:sSubSup>
                            <m:func>
                              <m:funcPr>
                                <m:ctrlPr>
                                  <a:rPr lang="en-US" i="1">
                                    <a:latin typeface="Cambria Math" panose="02040503050406030204" pitchFamily="18" charset="0"/>
                                  </a:rPr>
                                </m:ctrlPr>
                              </m:funcPr>
                              <m:fName>
                                <m:r>
                                  <m:rPr>
                                    <m:sty m:val="p"/>
                                  </m:rPr>
                                  <a:rPr lang="en-US">
                                    <a:latin typeface="Cambria Math"/>
                                  </a:rPr>
                                  <m:t>log</m:t>
                                </m:r>
                              </m:fName>
                              <m:e>
                                <m:sSub>
                                  <m:sSubPr>
                                    <m:ctrlPr>
                                      <a:rPr lang="en-US" i="1">
                                        <a:latin typeface="Cambria Math" panose="02040503050406030204" pitchFamily="18" charset="0"/>
                                      </a:rPr>
                                    </m:ctrlPr>
                                  </m:sSubPr>
                                  <m:e>
                                    <m:r>
                                      <a:rPr lang="en-US" i="1">
                                        <a:latin typeface="Cambria Math"/>
                                      </a:rPr>
                                      <m:t>𝑥</m:t>
                                    </m:r>
                                  </m:e>
                                  <m:sub>
                                    <m:r>
                                      <a:rPr lang="en-US" i="1">
                                        <a:latin typeface="Cambria Math"/>
                                      </a:rPr>
                                      <m:t>𝑚</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𝜃</m:t>
                                        </m:r>
                                      </m:e>
                                      <m:sub>
                                        <m:r>
                                          <a:rPr lang="en-US" i="1">
                                            <a:latin typeface="Cambria Math"/>
                                          </a:rPr>
                                          <m:t>𝑗</m:t>
                                        </m:r>
                                      </m:sub>
                                    </m:sSub>
                                  </m:e>
                                </m:d>
                              </m:e>
                            </m:func>
                            <m:r>
                              <a:rPr lang="en-US" i="1">
                                <a:latin typeface="Cambria Math"/>
                              </a:rPr>
                              <m:t>−</m:t>
                            </m:r>
                            <m:sSub>
                              <m:sSubPr>
                                <m:ctrlPr>
                                  <a:rPr lang="en-US" i="1">
                                    <a:latin typeface="Cambria Math" panose="02040503050406030204" pitchFamily="18" charset="0"/>
                                  </a:rPr>
                                </m:ctrlPr>
                              </m:sSubPr>
                              <m:e>
                                <m:r>
                                  <a:rPr lang="en-US" i="1">
                                    <a:latin typeface="Cambria Math"/>
                                  </a:rPr>
                                  <m:t>𝑥</m:t>
                                </m:r>
                              </m:e>
                              <m:sub>
                                <m:r>
                                  <a:rPr lang="en-US" i="1">
                                    <a:latin typeface="Cambria Math"/>
                                  </a:rPr>
                                  <m:t>𝑚</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𝜃</m:t>
                                    </m:r>
                                  </m:e>
                                  <m:sub>
                                    <m:r>
                                      <a:rPr lang="en-US" i="1">
                                        <a:latin typeface="Cambria Math"/>
                                      </a:rPr>
                                      <m:t>𝑗</m:t>
                                    </m:r>
                                  </m:sub>
                                </m:sSub>
                              </m:e>
                            </m:d>
                          </m:e>
                        </m:nary>
                      </m:oMath>
                    </m:oMathPara>
                  </a14:m>
                  <a:endParaRPr lang="en-US" dirty="0"/>
                </a:p>
              </p:txBody>
            </p:sp>
          </mc:Choice>
          <mc:Fallback xmlns="">
            <p:sp>
              <p:nvSpPr>
                <p:cNvPr id="30" name="Rettangolo 29"/>
                <p:cNvSpPr>
                  <a:spLocks noRot="1" noChangeAspect="1" noMove="1" noResize="1" noEditPoints="1" noAdjustHandles="1" noChangeArrowheads="1" noChangeShapeType="1" noTextEdit="1"/>
                </p:cNvSpPr>
                <p:nvPr/>
              </p:nvSpPr>
              <p:spPr>
                <a:xfrm>
                  <a:off x="1032738" y="4226015"/>
                  <a:ext cx="5143588" cy="60439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1" name="Rettangolo 30"/>
                <p:cNvSpPr/>
                <p:nvPr/>
              </p:nvSpPr>
              <p:spPr>
                <a:xfrm>
                  <a:off x="1063218" y="4997710"/>
                  <a:ext cx="3652475" cy="442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4) </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a:rPr>
                                  <m:t>𝜃</m:t>
                                </m:r>
                              </m:e>
                            </m:acc>
                          </m:e>
                          <m:sub>
                            <m:r>
                              <a:rPr lang="en-US" i="1">
                                <a:latin typeface="Cambria Math"/>
                              </a:rPr>
                              <m:t>𝑗</m:t>
                            </m:r>
                          </m:sub>
                          <m:sup>
                            <m:r>
                              <a:rPr lang="en-US" i="1">
                                <a:latin typeface="Cambria Math"/>
                              </a:rPr>
                              <m:t>𝑛</m:t>
                            </m:r>
                            <m:r>
                              <a:rPr lang="en-US" i="1">
                                <a:latin typeface="Cambria Math"/>
                              </a:rPr>
                              <m:t>+1</m:t>
                            </m:r>
                          </m:sup>
                        </m:sSubSup>
                        <m:r>
                          <a:rPr lang="en-US" i="1">
                            <a:latin typeface="Cambria Math"/>
                          </a:rPr>
                          <m:t>=</m:t>
                        </m:r>
                        <m:sSub>
                          <m:sSubPr>
                            <m:ctrlPr>
                              <a:rPr lang="en-US" i="1">
                                <a:latin typeface="Cambria Math" panose="02040503050406030204" pitchFamily="18" charset="0"/>
                              </a:rPr>
                            </m:ctrlPr>
                          </m:sSubPr>
                          <m:e>
                            <m:r>
                              <a:rPr lang="en-US" i="1">
                                <a:latin typeface="Cambria Math"/>
                              </a:rPr>
                              <m:t>𝑎𝑟𝑔𝑚𝑎𝑥</m:t>
                            </m:r>
                          </m:e>
                          <m:sub>
                            <m:r>
                              <a:rPr lang="en-US" i="1">
                                <a:latin typeface="Cambria Math"/>
                              </a:rPr>
                              <m:t>𝜃</m:t>
                            </m:r>
                            <m:r>
                              <a:rPr lang="en-US" i="1">
                                <a:latin typeface="Cambria Math"/>
                              </a:rPr>
                              <m:t>≥0</m:t>
                            </m:r>
                          </m:sub>
                        </m:sSub>
                        <m:r>
                          <a:rPr lang="en-US" i="1">
                            <a:latin typeface="Cambria Math"/>
                          </a:rPr>
                          <m:t>𝐿</m:t>
                        </m:r>
                        <m:r>
                          <a:rPr lang="en-US" i="1">
                            <a:latin typeface="Cambria Math"/>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a:rPr>
                                  <m:t>𝑥</m:t>
                                </m:r>
                              </m:e>
                            </m:acc>
                          </m:e>
                          <m:sub>
                            <m:r>
                              <a:rPr lang="en-US" i="1">
                                <a:latin typeface="Cambria Math"/>
                              </a:rPr>
                              <m:t>𝑗</m:t>
                            </m:r>
                          </m:sub>
                          <m:sup>
                            <m:r>
                              <a:rPr lang="en-US" i="1">
                                <a:latin typeface="Cambria Math"/>
                              </a:rPr>
                              <m:t>𝐸𝑀</m:t>
                            </m:r>
                            <m:r>
                              <a:rPr lang="en-US" i="1">
                                <a:latin typeface="Cambria Math"/>
                              </a:rPr>
                              <m:t>,</m:t>
                            </m:r>
                            <m:r>
                              <a:rPr lang="en-US" i="1">
                                <a:latin typeface="Cambria Math"/>
                              </a:rPr>
                              <m:t>𝑛</m:t>
                            </m:r>
                          </m:sup>
                        </m:sSubSup>
                        <m:r>
                          <a:rPr lang="en-US" i="1">
                            <a:latin typeface="Cambria Math"/>
                          </a:rPr>
                          <m:t>|</m:t>
                        </m:r>
                        <m:sSubSup>
                          <m:sSubSupPr>
                            <m:ctrlPr>
                              <a:rPr lang="en-US" i="1">
                                <a:latin typeface="Cambria Math" panose="02040503050406030204" pitchFamily="18" charset="0"/>
                              </a:rPr>
                            </m:ctrlPr>
                          </m:sSubSupPr>
                          <m:e>
                            <m:r>
                              <a:rPr lang="en-US" i="1">
                                <a:latin typeface="Cambria Math"/>
                              </a:rPr>
                              <m:t>𝜃</m:t>
                            </m:r>
                          </m:e>
                          <m:sub>
                            <m:r>
                              <a:rPr lang="en-US" i="1">
                                <a:latin typeface="Cambria Math"/>
                              </a:rPr>
                              <m:t>𝑗</m:t>
                            </m:r>
                          </m:sub>
                          <m:sup>
                            <m:r>
                              <a:rPr lang="en-US" i="1">
                                <a:latin typeface="Cambria Math"/>
                              </a:rPr>
                              <m:t>𝑛</m:t>
                            </m:r>
                          </m:sup>
                        </m:sSubSup>
                        <m:r>
                          <a:rPr lang="en-US" i="1">
                            <a:latin typeface="Cambria Math"/>
                          </a:rPr>
                          <m:t>)</m:t>
                        </m:r>
                      </m:oMath>
                    </m:oMathPara>
                  </a14:m>
                  <a:endParaRPr lang="en-US" dirty="0"/>
                </a:p>
              </p:txBody>
            </p:sp>
          </mc:Choice>
          <mc:Fallback xmlns="">
            <p:sp>
              <p:nvSpPr>
                <p:cNvPr id="31" name="Rettangolo 30"/>
                <p:cNvSpPr>
                  <a:spLocks noRot="1" noChangeAspect="1" noMove="1" noResize="1" noEditPoints="1" noAdjustHandles="1" noChangeArrowheads="1" noChangeShapeType="1" noTextEdit="1"/>
                </p:cNvSpPr>
                <p:nvPr/>
              </p:nvSpPr>
              <p:spPr>
                <a:xfrm>
                  <a:off x="1063218" y="4997710"/>
                  <a:ext cx="3652475" cy="442301"/>
                </a:xfrm>
                <a:prstGeom prst="rect">
                  <a:avLst/>
                </a:prstGeom>
                <a:blipFill>
                  <a:blip r:embed="rId6"/>
                  <a:stretch>
                    <a:fillRect t="-1389" b="-8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2" name="Rettangolo 31"/>
                <p:cNvSpPr/>
                <p:nvPr/>
              </p:nvSpPr>
              <p:spPr>
                <a:xfrm>
                  <a:off x="1075253" y="2849211"/>
                  <a:ext cx="1258871" cy="4016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1) </m:t>
                            </m:r>
                            <m:r>
                              <a:rPr lang="en-US" i="1">
                                <a:latin typeface="Cambria Math"/>
                              </a:rPr>
                              <m:t>𝑥</m:t>
                            </m:r>
                          </m:e>
                          <m:sub>
                            <m:r>
                              <a:rPr lang="en-US" i="1">
                                <a:latin typeface="Cambria Math"/>
                              </a:rPr>
                              <m:t>𝑚</m:t>
                            </m:r>
                          </m:sub>
                        </m:sSub>
                        <m:r>
                          <a:rPr lang="en-US" i="1">
                            <a:latin typeface="Cambria Math"/>
                          </a:rPr>
                          <m:t>(</m:t>
                        </m:r>
                        <m:sSubSup>
                          <m:sSubSupPr>
                            <m:ctrlPr>
                              <a:rPr lang="en-US" i="1">
                                <a:latin typeface="Cambria Math" panose="02040503050406030204" pitchFamily="18" charset="0"/>
                              </a:rPr>
                            </m:ctrlPr>
                          </m:sSubSupPr>
                          <m:e>
                            <m:r>
                              <a:rPr lang="en-US" i="1">
                                <a:latin typeface="Cambria Math"/>
                              </a:rPr>
                              <m:t>𝜃</m:t>
                            </m:r>
                          </m:e>
                          <m:sub>
                            <m:r>
                              <a:rPr lang="en-US" i="1">
                                <a:latin typeface="Cambria Math"/>
                              </a:rPr>
                              <m:t>𝑗</m:t>
                            </m:r>
                          </m:sub>
                          <m:sup>
                            <m:r>
                              <a:rPr lang="en-US" i="1">
                                <a:latin typeface="Cambria Math"/>
                              </a:rPr>
                              <m:t>𝑛</m:t>
                            </m:r>
                          </m:sup>
                        </m:sSubSup>
                        <m:r>
                          <a:rPr lang="en-US" i="1">
                            <a:latin typeface="Cambria Math"/>
                          </a:rPr>
                          <m:t>)</m:t>
                        </m:r>
                      </m:oMath>
                    </m:oMathPara>
                  </a14:m>
                  <a:endParaRPr lang="en-US" dirty="0"/>
                </a:p>
              </p:txBody>
            </p:sp>
          </mc:Choice>
          <mc:Fallback xmlns="">
            <p:sp>
              <p:nvSpPr>
                <p:cNvPr id="32" name="Rettangolo 31"/>
                <p:cNvSpPr>
                  <a:spLocks noRot="1" noChangeAspect="1" noMove="1" noResize="1" noEditPoints="1" noAdjustHandles="1" noChangeArrowheads="1" noChangeShapeType="1" noTextEdit="1"/>
                </p:cNvSpPr>
                <p:nvPr/>
              </p:nvSpPr>
              <p:spPr>
                <a:xfrm>
                  <a:off x="1075253" y="2849211"/>
                  <a:ext cx="1258871" cy="401648"/>
                </a:xfrm>
                <a:prstGeom prst="rect">
                  <a:avLst/>
                </a:prstGeom>
                <a:blipFill>
                  <a:blip r:embed="rId7"/>
                  <a:stretch>
                    <a:fillRect b="-9091"/>
                  </a:stretch>
                </a:blipFill>
              </p:spPr>
              <p:txBody>
                <a:bodyPr/>
                <a:lstStyle/>
                <a:p>
                  <a:r>
                    <a:rPr lang="it-IT">
                      <a:noFill/>
                    </a:rPr>
                    <a:t> </a:t>
                  </a:r>
                </a:p>
              </p:txBody>
            </p:sp>
          </mc:Fallback>
        </mc:AlternateContent>
        <p:cxnSp>
          <p:nvCxnSpPr>
            <p:cNvPr id="33" name="Connettore 4 10"/>
            <p:cNvCxnSpPr>
              <a:stCxn id="31" idx="1"/>
              <a:endCxn id="32" idx="1"/>
            </p:cNvCxnSpPr>
            <p:nvPr/>
          </p:nvCxnSpPr>
          <p:spPr>
            <a:xfrm rot="10800000" flipH="1">
              <a:off x="1063217" y="3050035"/>
              <a:ext cx="12035" cy="2168826"/>
            </a:xfrm>
            <a:prstGeom prst="bentConnector3">
              <a:avLst>
                <a:gd name="adj1" fmla="val -1899460"/>
              </a:avLst>
            </a:prstGeom>
            <a:ln w="19050">
              <a:solidFill>
                <a:srgbClr val="002060"/>
              </a:solidFill>
              <a:prstDash val="dash"/>
              <a:tailEnd type="arrow"/>
            </a:ln>
          </p:spPr>
          <p:style>
            <a:lnRef idx="1">
              <a:schemeClr val="accent1"/>
            </a:lnRef>
            <a:fillRef idx="0">
              <a:schemeClr val="accent1"/>
            </a:fillRef>
            <a:effectRef idx="0">
              <a:schemeClr val="accent1"/>
            </a:effectRef>
            <a:fontRef idx="minor">
              <a:schemeClr val="tx1"/>
            </a:fontRef>
          </p:style>
        </p:cxnSp>
      </p:grpSp>
      <p:sp>
        <p:nvSpPr>
          <p:cNvPr id="39" name="CasellaDiTesto 38"/>
          <p:cNvSpPr txBox="1"/>
          <p:nvPr/>
        </p:nvSpPr>
        <p:spPr>
          <a:xfrm>
            <a:off x="577770" y="1425595"/>
            <a:ext cx="9004433" cy="64633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just">
              <a:spcAft>
                <a:spcPts val="1200"/>
              </a:spcAft>
            </a:pPr>
            <a:r>
              <a:rPr lang="it-IT" b="1" dirty="0">
                <a:solidFill>
                  <a:srgbClr val="C00000"/>
                </a:solidFill>
              </a:rPr>
              <a:t>DIAGRAMMA DI FLUSSO DI </a:t>
            </a:r>
            <a:r>
              <a:rPr lang="it-IT" b="1" u="sng" dirty="0">
                <a:solidFill>
                  <a:srgbClr val="C00000"/>
                </a:solidFill>
              </a:rPr>
              <a:t>UNA</a:t>
            </a:r>
            <a:r>
              <a:rPr lang="it-IT" b="1" dirty="0">
                <a:solidFill>
                  <a:srgbClr val="C00000"/>
                </a:solidFill>
              </a:rPr>
              <a:t> VERSIONE «DIRETTA» DELLA STIMA DI MAPPE PARAMETRICHE CON MODELLI COMPARTIMENTALI</a:t>
            </a:r>
          </a:p>
        </p:txBody>
      </p:sp>
      <p:sp>
        <p:nvSpPr>
          <p:cNvPr id="40" name="CasellaDiTesto 39"/>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Modelli compartimentali     Stima parametrica     Mappe     </a:t>
            </a:r>
            <a:r>
              <a:rPr lang="it-IT" b="1" dirty="0">
                <a:solidFill>
                  <a:schemeClr val="bg1"/>
                </a:solidFill>
              </a:rPr>
              <a:t>Metodi diretti</a:t>
            </a:r>
          </a:p>
        </p:txBody>
      </p:sp>
    </p:spTree>
    <p:extLst>
      <p:ext uri="{BB962C8B-B14F-4D97-AF65-F5344CB8AC3E}">
        <p14:creationId xmlns:p14="http://schemas.microsoft.com/office/powerpoint/2010/main" val="2923060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5</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4335"/>
            <a:ext cx="8305800" cy="553998"/>
          </a:xfrm>
          <a:prstGeom prst="rect">
            <a:avLst/>
          </a:prstGeom>
          <a:noFill/>
        </p:spPr>
        <p:txBody>
          <a:bodyPr wrap="square" rtlCol="0">
            <a:spAutoFit/>
          </a:bodyPr>
          <a:lstStyle/>
          <a:p>
            <a:r>
              <a:rPr lang="en-US" sz="3000" b="1" dirty="0" err="1">
                <a:solidFill>
                  <a:schemeClr val="tx2">
                    <a:lumMod val="75000"/>
                  </a:schemeClr>
                </a:solidFill>
              </a:rPr>
              <a:t>Introduzione</a:t>
            </a:r>
            <a:endParaRPr lang="en-US" sz="3000" b="1" dirty="0">
              <a:solidFill>
                <a:schemeClr val="tx2">
                  <a:lumMod val="75000"/>
                </a:schemeClr>
              </a:solidFill>
            </a:endParaRPr>
          </a:p>
        </p:txBody>
      </p:sp>
      <p:sp>
        <p:nvSpPr>
          <p:cNvPr id="17" name="Rettangolo 16"/>
          <p:cNvSpPr/>
          <p:nvPr/>
        </p:nvSpPr>
        <p:spPr>
          <a:xfrm>
            <a:off x="584200" y="1483014"/>
            <a:ext cx="8839200" cy="1323439"/>
          </a:xfrm>
          <a:prstGeom prst="rect">
            <a:avLst/>
          </a:prstGeom>
          <a:solidFill>
            <a:schemeClr val="bg1"/>
          </a:solidFill>
          <a:ln>
            <a:noFill/>
          </a:ln>
          <a:effectLst>
            <a:outerShdw blurRad="50800" dist="38100" dir="5400000" algn="t" rotWithShape="0">
              <a:prstClr val="black">
                <a:alpha val="40000"/>
              </a:prstClr>
            </a:outerShdw>
          </a:effectLst>
        </p:spPr>
        <p:txBody>
          <a:bodyPr wrap="square">
            <a:spAutoFit/>
          </a:bodyPr>
          <a:lstStyle/>
          <a:p>
            <a:pPr algn="just"/>
            <a:endParaRPr lang="it-IT" sz="1600" i="1" dirty="0"/>
          </a:p>
          <a:p>
            <a:pPr algn="just"/>
            <a:r>
              <a:rPr lang="it-IT" sz="1600" i="1" dirty="0"/>
              <a:t>Descrizione quantitativa del comportamento del tracciante iniettato nel paziente mediante la definizione di modelli appropriati alla descrizione delle osservazioni misurate attraverso un’acquisizione dinamica. L’obiettivo è </a:t>
            </a:r>
            <a:r>
              <a:rPr lang="it-IT" sz="1600" b="1" i="1" dirty="0">
                <a:solidFill>
                  <a:srgbClr val="002060"/>
                </a:solidFill>
              </a:rPr>
              <a:t>stabilire una relazione quantitativa </a:t>
            </a:r>
            <a:r>
              <a:rPr lang="it-IT" sz="1600" i="1" dirty="0"/>
              <a:t>tra dati misurati e parametri fisiologici che regolano la metabolizzazione del tracciante</a:t>
            </a:r>
          </a:p>
        </p:txBody>
      </p:sp>
      <p:sp>
        <p:nvSpPr>
          <p:cNvPr id="21" name="CasellaDiTesto 20"/>
          <p:cNvSpPr txBox="1"/>
          <p:nvPr/>
        </p:nvSpPr>
        <p:spPr>
          <a:xfrm>
            <a:off x="584200" y="1241378"/>
            <a:ext cx="8839200" cy="408623"/>
          </a:xfrm>
          <a:prstGeom prst="roundRect">
            <a:avLst/>
          </a:prstGeom>
          <a:solidFill>
            <a:schemeClr val="accent1">
              <a:lumMod val="75000"/>
            </a:schemeClr>
          </a:solidFill>
          <a:ln>
            <a:solidFill>
              <a:schemeClr val="tx2">
                <a:lumMod val="75000"/>
              </a:schemeClr>
            </a:solidFill>
          </a:ln>
        </p:spPr>
        <p:txBody>
          <a:bodyPr wrap="square" rtlCol="0">
            <a:spAutoFit/>
          </a:bodyPr>
          <a:lstStyle/>
          <a:p>
            <a:r>
              <a:rPr lang="en-US" b="1" dirty="0" err="1">
                <a:solidFill>
                  <a:schemeClr val="bg1"/>
                </a:solidFill>
              </a:rPr>
              <a:t>Modellazione</a:t>
            </a:r>
            <a:r>
              <a:rPr lang="en-US" b="1" dirty="0">
                <a:solidFill>
                  <a:schemeClr val="bg1"/>
                </a:solidFill>
              </a:rPr>
              <a:t> </a:t>
            </a:r>
            <a:r>
              <a:rPr lang="en-US" b="1" dirty="0" err="1">
                <a:solidFill>
                  <a:schemeClr val="bg1"/>
                </a:solidFill>
              </a:rPr>
              <a:t>della</a:t>
            </a:r>
            <a:r>
              <a:rPr lang="en-US" b="1" dirty="0">
                <a:solidFill>
                  <a:schemeClr val="bg1"/>
                </a:solidFill>
              </a:rPr>
              <a:t> </a:t>
            </a:r>
            <a:r>
              <a:rPr lang="en-US" b="1" dirty="0" err="1">
                <a:solidFill>
                  <a:schemeClr val="bg1"/>
                </a:solidFill>
              </a:rPr>
              <a:t>cinetica</a:t>
            </a:r>
            <a:r>
              <a:rPr lang="en-US" b="1" dirty="0">
                <a:solidFill>
                  <a:schemeClr val="bg1"/>
                </a:solidFill>
              </a:rPr>
              <a:t> del </a:t>
            </a:r>
            <a:r>
              <a:rPr lang="en-US" b="1" dirty="0" err="1">
                <a:solidFill>
                  <a:schemeClr val="bg1"/>
                </a:solidFill>
              </a:rPr>
              <a:t>tracciante</a:t>
            </a:r>
            <a:endParaRPr lang="en-US" b="1" dirty="0">
              <a:solidFill>
                <a:schemeClr val="bg1"/>
              </a:solidFill>
            </a:endParaRPr>
          </a:p>
        </p:txBody>
      </p:sp>
      <p:pic>
        <p:nvPicPr>
          <p:cNvPr id="22" name="Immagine 21"/>
          <p:cNvPicPr>
            <a:picLocks noChangeAspect="1"/>
          </p:cNvPicPr>
          <p:nvPr/>
        </p:nvPicPr>
        <p:blipFill>
          <a:blip r:embed="rId4"/>
          <a:stretch>
            <a:fillRect/>
          </a:stretch>
        </p:blipFill>
        <p:spPr>
          <a:xfrm>
            <a:off x="5156200" y="3207307"/>
            <a:ext cx="3033105" cy="1623879"/>
          </a:xfrm>
          <a:prstGeom prst="rect">
            <a:avLst/>
          </a:prstGeom>
        </p:spPr>
      </p:pic>
      <p:pic>
        <p:nvPicPr>
          <p:cNvPr id="23" name="Immagine 22"/>
          <p:cNvPicPr>
            <a:picLocks noChangeAspect="1"/>
          </p:cNvPicPr>
          <p:nvPr/>
        </p:nvPicPr>
        <p:blipFill>
          <a:blip r:embed="rId5"/>
          <a:stretch>
            <a:fillRect/>
          </a:stretch>
        </p:blipFill>
        <p:spPr>
          <a:xfrm>
            <a:off x="1727200" y="3032401"/>
            <a:ext cx="3055069" cy="2139485"/>
          </a:xfrm>
          <a:prstGeom prst="rect">
            <a:avLst/>
          </a:prstGeom>
        </p:spPr>
      </p:pic>
      <p:sp>
        <p:nvSpPr>
          <p:cNvPr id="25" name="CasellaDiTesto 24"/>
          <p:cNvSpPr txBox="1"/>
          <p:nvPr/>
        </p:nvSpPr>
        <p:spPr>
          <a:xfrm>
            <a:off x="0" y="0"/>
            <a:ext cx="10160000" cy="369332"/>
          </a:xfrm>
          <a:prstGeom prst="rect">
            <a:avLst/>
          </a:prstGeom>
          <a:noFill/>
        </p:spPr>
        <p:txBody>
          <a:bodyPr wrap="square" rtlCol="0">
            <a:spAutoFit/>
          </a:bodyPr>
          <a:lstStyle/>
          <a:p>
            <a:pPr algn="ctr"/>
            <a:r>
              <a:rPr lang="it-IT" b="1" dirty="0">
                <a:solidFill>
                  <a:schemeClr val="bg1"/>
                </a:solidFill>
              </a:rPr>
              <a:t>Introduzione</a:t>
            </a:r>
            <a:r>
              <a:rPr lang="it-IT" dirty="0">
                <a:solidFill>
                  <a:schemeClr val="bg1">
                    <a:lumMod val="65000"/>
                  </a:schemeClr>
                </a:solidFill>
              </a:rPr>
              <a:t>     Concetti di base     Modelli compartimentali     Stima parametrica     Mappe     Metodi diretti</a:t>
            </a:r>
          </a:p>
        </p:txBody>
      </p:sp>
    </p:spTree>
    <p:extLst>
      <p:ext uri="{BB962C8B-B14F-4D97-AF65-F5344CB8AC3E}">
        <p14:creationId xmlns:p14="http://schemas.microsoft.com/office/powerpoint/2010/main" val="341371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6</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4335"/>
            <a:ext cx="8305800" cy="553998"/>
          </a:xfrm>
          <a:prstGeom prst="rect">
            <a:avLst/>
          </a:prstGeom>
          <a:noFill/>
        </p:spPr>
        <p:txBody>
          <a:bodyPr wrap="square" rtlCol="0">
            <a:spAutoFit/>
          </a:bodyPr>
          <a:lstStyle/>
          <a:p>
            <a:r>
              <a:rPr lang="en-US" sz="3000" b="1" dirty="0" err="1">
                <a:solidFill>
                  <a:schemeClr val="tx2">
                    <a:lumMod val="75000"/>
                  </a:schemeClr>
                </a:solidFill>
              </a:rPr>
              <a:t>Modelli</a:t>
            </a:r>
            <a:r>
              <a:rPr lang="en-US" sz="3000" b="1" dirty="0">
                <a:solidFill>
                  <a:schemeClr val="tx2">
                    <a:lumMod val="75000"/>
                  </a:schemeClr>
                </a:solidFill>
              </a:rPr>
              <a:t> </a:t>
            </a:r>
            <a:r>
              <a:rPr lang="en-US" sz="3000" b="1" dirty="0" err="1">
                <a:solidFill>
                  <a:schemeClr val="tx2">
                    <a:lumMod val="75000"/>
                  </a:schemeClr>
                </a:solidFill>
              </a:rPr>
              <a:t>matematici</a:t>
            </a:r>
            <a:endParaRPr lang="en-US" sz="3000" b="1" dirty="0">
              <a:solidFill>
                <a:schemeClr val="tx2">
                  <a:lumMod val="75000"/>
                </a:schemeClr>
              </a:solidFill>
            </a:endParaRPr>
          </a:p>
        </p:txBody>
      </p:sp>
      <p:sp>
        <p:nvSpPr>
          <p:cNvPr id="16" name="CasellaDiTesto 15"/>
          <p:cNvSpPr txBox="1"/>
          <p:nvPr/>
        </p:nvSpPr>
        <p:spPr>
          <a:xfrm>
            <a:off x="431800" y="1425357"/>
            <a:ext cx="6553200" cy="3108543"/>
          </a:xfrm>
          <a:prstGeom prst="rect">
            <a:avLst/>
          </a:prstGeom>
          <a:noFill/>
        </p:spPr>
        <p:txBody>
          <a:bodyPr wrap="square" rtlCol="0">
            <a:spAutoFit/>
          </a:bodyPr>
          <a:lstStyle/>
          <a:p>
            <a:pPr algn="just">
              <a:spcAft>
                <a:spcPts val="600"/>
              </a:spcAft>
            </a:pPr>
            <a:r>
              <a:rPr lang="it-IT" sz="1600" dirty="0"/>
              <a:t>Il modello scelto ha come obiettivo quello di descrivere nel modo più preciso possibile la relazione tra misura e parametri di interesse, cercando di tener conto di tutti i fattori biologici che entrano in gioco nella formazione del segnale radioattivo rilevato dallo scanner PET.</a:t>
            </a:r>
          </a:p>
          <a:p>
            <a:pPr algn="just">
              <a:spcAft>
                <a:spcPts val="600"/>
              </a:spcAft>
            </a:pPr>
            <a:endParaRPr lang="it-IT" sz="1600" dirty="0"/>
          </a:p>
          <a:p>
            <a:pPr algn="just">
              <a:spcAft>
                <a:spcPts val="600"/>
              </a:spcAft>
            </a:pPr>
            <a:r>
              <a:rPr lang="it-IT" sz="1600" dirty="0"/>
              <a:t>La concentrazione di tracciante in un tessuto ad un tempo </a:t>
            </a:r>
            <a:r>
              <a:rPr lang="it-IT" sz="1600" i="1" dirty="0"/>
              <a:t>t</a:t>
            </a:r>
            <a:r>
              <a:rPr lang="it-IT" sz="1600" dirty="0"/>
              <a:t> dall’iniezione è influenzata da due fattori principali:</a:t>
            </a:r>
          </a:p>
          <a:p>
            <a:pPr marL="538163" indent="-285750" algn="just">
              <a:spcAft>
                <a:spcPts val="600"/>
              </a:spcAft>
              <a:buFont typeface="Arial" panose="020B0604020202020204" pitchFamily="34" charset="0"/>
              <a:buChar char="•"/>
            </a:pPr>
            <a:r>
              <a:rPr lang="it-IT" sz="1600" b="1" dirty="0">
                <a:solidFill>
                  <a:schemeClr val="tx2">
                    <a:lumMod val="75000"/>
                  </a:schemeClr>
                </a:solidFill>
              </a:rPr>
              <a:t>FISIOLOGIA TIPICA DEL TESSUTO</a:t>
            </a:r>
            <a:r>
              <a:rPr lang="it-IT" sz="1600" dirty="0"/>
              <a:t>: flusso sanguigno, metabolismo, …</a:t>
            </a:r>
          </a:p>
          <a:p>
            <a:pPr marL="538163" indent="-285750" algn="just">
              <a:spcAft>
                <a:spcPts val="600"/>
              </a:spcAft>
              <a:buFont typeface="Arial" panose="020B0604020202020204" pitchFamily="34" charset="0"/>
              <a:buChar char="•"/>
            </a:pPr>
            <a:r>
              <a:rPr lang="it-IT" sz="1600" b="1" dirty="0">
                <a:solidFill>
                  <a:schemeClr val="tx2">
                    <a:lumMod val="75000"/>
                  </a:schemeClr>
                </a:solidFill>
              </a:rPr>
              <a:t>INPUT DI TRACCIANTE AL TESSUTO</a:t>
            </a:r>
            <a:r>
              <a:rPr lang="it-IT" sz="1600" dirty="0"/>
              <a:t>: ossia l’evoluzione temporale dell’attività di tracciante nel plasma, che determina il modo in cui il tracciante è reso disponibile all’organo bersaglio </a:t>
            </a:r>
          </a:p>
        </p:txBody>
      </p:sp>
      <p:pic>
        <p:nvPicPr>
          <p:cNvPr id="2" name="Immagine 1"/>
          <p:cNvPicPr>
            <a:picLocks noChangeAspect="1"/>
          </p:cNvPicPr>
          <p:nvPr/>
        </p:nvPicPr>
        <p:blipFill>
          <a:blip r:embed="rId4">
            <a:clrChange>
              <a:clrFrom>
                <a:srgbClr val="FFFFFF"/>
              </a:clrFrom>
              <a:clrTo>
                <a:srgbClr val="FFFFFF">
                  <a:alpha val="0"/>
                </a:srgbClr>
              </a:clrTo>
            </a:clrChange>
            <a:lum bright="-20000" contrast="43000"/>
          </a:blip>
          <a:stretch>
            <a:fillRect/>
          </a:stretch>
        </p:blipFill>
        <p:spPr>
          <a:xfrm>
            <a:off x="7410725" y="800100"/>
            <a:ext cx="2393675" cy="4261657"/>
          </a:xfrm>
          <a:prstGeom prst="rect">
            <a:avLst/>
          </a:prstGeom>
        </p:spPr>
      </p:pic>
      <p:sp>
        <p:nvSpPr>
          <p:cNvPr id="19" name="CasellaDiTesto 18"/>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a:t>
            </a:r>
            <a:r>
              <a:rPr lang="it-IT" b="1" dirty="0">
                <a:solidFill>
                  <a:schemeClr val="bg1"/>
                </a:solidFill>
              </a:rPr>
              <a:t>Concetti di base</a:t>
            </a:r>
            <a:r>
              <a:rPr lang="it-IT" dirty="0">
                <a:solidFill>
                  <a:schemeClr val="bg1">
                    <a:lumMod val="65000"/>
                  </a:schemeClr>
                </a:solidFill>
              </a:rPr>
              <a:t>     Modelli compartimentali     Stima parametrica     Mappe     Metodi diretti</a:t>
            </a:r>
          </a:p>
        </p:txBody>
      </p:sp>
    </p:spTree>
    <p:extLst>
      <p:ext uri="{BB962C8B-B14F-4D97-AF65-F5344CB8AC3E}">
        <p14:creationId xmlns:p14="http://schemas.microsoft.com/office/powerpoint/2010/main" val="4259097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7</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4335"/>
            <a:ext cx="8305800" cy="553998"/>
          </a:xfrm>
          <a:prstGeom prst="rect">
            <a:avLst/>
          </a:prstGeom>
          <a:noFill/>
        </p:spPr>
        <p:txBody>
          <a:bodyPr wrap="square" rtlCol="0">
            <a:spAutoFit/>
          </a:bodyPr>
          <a:lstStyle/>
          <a:p>
            <a:r>
              <a:rPr lang="en-US" sz="3000" b="1" dirty="0" err="1">
                <a:solidFill>
                  <a:schemeClr val="tx2">
                    <a:lumMod val="75000"/>
                  </a:schemeClr>
                </a:solidFill>
              </a:rPr>
              <a:t>Traccianti</a:t>
            </a:r>
            <a:r>
              <a:rPr lang="en-US" sz="3000" b="1" dirty="0">
                <a:solidFill>
                  <a:schemeClr val="tx2">
                    <a:lumMod val="75000"/>
                  </a:schemeClr>
                </a:solidFill>
              </a:rPr>
              <a:t> e </a:t>
            </a:r>
            <a:r>
              <a:rPr lang="en-US" sz="3000" b="1" dirty="0" err="1">
                <a:solidFill>
                  <a:schemeClr val="tx2">
                    <a:lumMod val="75000"/>
                  </a:schemeClr>
                </a:solidFill>
              </a:rPr>
              <a:t>modelli</a:t>
            </a:r>
            <a:endParaRPr lang="en-US" sz="3000" b="1" dirty="0">
              <a:solidFill>
                <a:schemeClr val="tx2">
                  <a:lumMod val="75000"/>
                </a:schemeClr>
              </a:solidFill>
            </a:endParaRPr>
          </a:p>
        </p:txBody>
      </p:sp>
      <p:sp>
        <p:nvSpPr>
          <p:cNvPr id="16" name="CasellaDiTesto 15"/>
          <p:cNvSpPr txBox="1"/>
          <p:nvPr/>
        </p:nvSpPr>
        <p:spPr>
          <a:xfrm>
            <a:off x="431800" y="1425357"/>
            <a:ext cx="5486400" cy="830997"/>
          </a:xfrm>
          <a:prstGeom prst="rect">
            <a:avLst/>
          </a:prstGeom>
          <a:noFill/>
        </p:spPr>
        <p:txBody>
          <a:bodyPr wrap="square" rtlCol="0">
            <a:spAutoFit/>
          </a:bodyPr>
          <a:lstStyle/>
          <a:p>
            <a:pPr algn="just">
              <a:spcAft>
                <a:spcPts val="600"/>
              </a:spcAft>
            </a:pPr>
            <a:r>
              <a:rPr lang="it-IT" sz="1600" dirty="0"/>
              <a:t>L’elemento principale che determina la struttura del modello cinetico è la </a:t>
            </a:r>
            <a:r>
              <a:rPr lang="it-IT" sz="1600" b="1" dirty="0">
                <a:solidFill>
                  <a:srgbClr val="002060"/>
                </a:solidFill>
              </a:rPr>
              <a:t>natura del tracciante </a:t>
            </a:r>
            <a:r>
              <a:rPr lang="it-IT" sz="1600" dirty="0"/>
              <a:t>stesso, e il modo in cui questo viene distribuito ai diversi tessuti ed organi:</a:t>
            </a:r>
          </a:p>
        </p:txBody>
      </p:sp>
      <p:pic>
        <p:nvPicPr>
          <p:cNvPr id="3" name="Immagine 2"/>
          <p:cNvPicPr>
            <a:picLocks noChangeAspect="1"/>
          </p:cNvPicPr>
          <p:nvPr/>
        </p:nvPicPr>
        <p:blipFill>
          <a:blip r:embed="rId4">
            <a:clrChange>
              <a:clrFrom>
                <a:srgbClr val="FFFFFF"/>
              </a:clrFrom>
              <a:clrTo>
                <a:srgbClr val="FFFFFF">
                  <a:alpha val="0"/>
                </a:srgbClr>
              </a:clrTo>
            </a:clrChange>
            <a:lum bright="-16000" contrast="42000"/>
          </a:blip>
          <a:stretch>
            <a:fillRect/>
          </a:stretch>
        </p:blipFill>
        <p:spPr>
          <a:xfrm>
            <a:off x="5596599" y="1105581"/>
            <a:ext cx="4207801" cy="2655393"/>
          </a:xfrm>
          <a:prstGeom prst="rect">
            <a:avLst/>
          </a:prstGeom>
        </p:spPr>
      </p:pic>
      <p:sp>
        <p:nvSpPr>
          <p:cNvPr id="4" name="Rettangolo 3"/>
          <p:cNvSpPr/>
          <p:nvPr/>
        </p:nvSpPr>
        <p:spPr>
          <a:xfrm>
            <a:off x="451224" y="2523917"/>
            <a:ext cx="5080000" cy="1400383"/>
          </a:xfrm>
          <a:prstGeom prst="rect">
            <a:avLst/>
          </a:prstGeom>
        </p:spPr>
        <p:txBody>
          <a:bodyPr>
            <a:spAutoFit/>
          </a:bodyPr>
          <a:lstStyle/>
          <a:p>
            <a:pPr marL="285750" indent="-285750" algn="just">
              <a:spcAft>
                <a:spcPts val="600"/>
              </a:spcAft>
              <a:buFont typeface="Arial" panose="020B0604020202020204" pitchFamily="34" charset="0"/>
              <a:buChar char="•"/>
            </a:pPr>
            <a:r>
              <a:rPr lang="it-IT" sz="1500" dirty="0"/>
              <a:t>Il </a:t>
            </a:r>
            <a:r>
              <a:rPr lang="it-IT" sz="1500" b="1" dirty="0">
                <a:solidFill>
                  <a:srgbClr val="C00000"/>
                </a:solidFill>
              </a:rPr>
              <a:t>flusso arterioso </a:t>
            </a:r>
            <a:r>
              <a:rPr lang="it-IT" sz="1500" dirty="0"/>
              <a:t>porta il tracciante X verso la regione bersaglio.</a:t>
            </a:r>
          </a:p>
          <a:p>
            <a:pPr marL="285750" indent="-285750" algn="just">
              <a:spcAft>
                <a:spcPts val="600"/>
              </a:spcAft>
              <a:buFont typeface="Arial" panose="020B0604020202020204" pitchFamily="34" charset="0"/>
              <a:buChar char="•"/>
            </a:pPr>
            <a:r>
              <a:rPr lang="it-IT" sz="1500" dirty="0"/>
              <a:t>Il </a:t>
            </a:r>
            <a:r>
              <a:rPr lang="it-IT" sz="1500" b="1" dirty="0">
                <a:solidFill>
                  <a:srgbClr val="C00000"/>
                </a:solidFill>
              </a:rPr>
              <a:t>flusso venoso </a:t>
            </a:r>
            <a:r>
              <a:rPr lang="it-IT" sz="1500" dirty="0"/>
              <a:t>si occupa invece di portarlo via </a:t>
            </a:r>
          </a:p>
          <a:p>
            <a:pPr marL="285750" indent="-285750" algn="just">
              <a:spcAft>
                <a:spcPts val="600"/>
              </a:spcAft>
              <a:buFont typeface="Arial" panose="020B0604020202020204" pitchFamily="34" charset="0"/>
              <a:buChar char="•"/>
            </a:pPr>
            <a:r>
              <a:rPr lang="it-IT" sz="1500" dirty="0"/>
              <a:t>Una volta sul luogo, il tracciante può attraversare la </a:t>
            </a:r>
            <a:r>
              <a:rPr lang="it-IT" sz="1500" b="1" dirty="0">
                <a:solidFill>
                  <a:srgbClr val="C00000"/>
                </a:solidFill>
              </a:rPr>
              <a:t>membrana dei capillari </a:t>
            </a:r>
            <a:r>
              <a:rPr lang="it-IT" sz="1500" dirty="0"/>
              <a:t>ed entrare nel tessuto.</a:t>
            </a:r>
          </a:p>
        </p:txBody>
      </p:sp>
      <p:sp>
        <p:nvSpPr>
          <p:cNvPr id="6" name="Rettangolo 5"/>
          <p:cNvSpPr/>
          <p:nvPr/>
        </p:nvSpPr>
        <p:spPr>
          <a:xfrm>
            <a:off x="451224" y="3898493"/>
            <a:ext cx="9162518" cy="1092607"/>
          </a:xfrm>
          <a:prstGeom prst="rect">
            <a:avLst/>
          </a:prstGeom>
        </p:spPr>
        <p:txBody>
          <a:bodyPr wrap="square">
            <a:spAutoFit/>
          </a:bodyPr>
          <a:lstStyle/>
          <a:p>
            <a:pPr marL="285750" indent="-285750" algn="just">
              <a:spcAft>
                <a:spcPts val="600"/>
              </a:spcAft>
              <a:buFont typeface="Arial" panose="020B0604020202020204" pitchFamily="34" charset="0"/>
              <a:buChar char="•"/>
            </a:pPr>
            <a:r>
              <a:rPr lang="it-IT" sz="1500" dirty="0"/>
              <a:t>Una volta </a:t>
            </a:r>
            <a:r>
              <a:rPr lang="it-IT" sz="1500" b="1" dirty="0">
                <a:solidFill>
                  <a:srgbClr val="C00000"/>
                </a:solidFill>
              </a:rPr>
              <a:t>nel tessuto può legarsi </a:t>
            </a:r>
            <a:r>
              <a:rPr lang="it-IT" sz="1500" dirty="0"/>
              <a:t>(</a:t>
            </a:r>
            <a:r>
              <a:rPr lang="it-IT" sz="1500" i="1" dirty="0" err="1"/>
              <a:t>Bound</a:t>
            </a:r>
            <a:r>
              <a:rPr lang="it-IT" sz="1500" dirty="0"/>
              <a:t>) ad esso in modo irreversibile restando intrappolato, o reversibile, e tornare quindi dopo un po’ in circolo per essere smaltito dalla circolazione venosa</a:t>
            </a:r>
          </a:p>
          <a:p>
            <a:pPr marL="285750" indent="-285750" algn="just">
              <a:spcAft>
                <a:spcPts val="600"/>
              </a:spcAft>
              <a:buFont typeface="Arial" panose="020B0604020202020204" pitchFamily="34" charset="0"/>
              <a:buChar char="•"/>
            </a:pPr>
            <a:r>
              <a:rPr lang="it-IT" sz="1500" dirty="0"/>
              <a:t>Alternativamente </a:t>
            </a:r>
            <a:r>
              <a:rPr lang="it-IT" sz="1500" b="1" dirty="0">
                <a:solidFill>
                  <a:srgbClr val="C00000"/>
                </a:solidFill>
              </a:rPr>
              <a:t>può essere metabolizzato </a:t>
            </a:r>
            <a:r>
              <a:rPr lang="it-IT" sz="1500" i="1" dirty="0"/>
              <a:t>(</a:t>
            </a:r>
            <a:r>
              <a:rPr lang="it-IT" sz="1500" i="1" dirty="0" err="1"/>
              <a:t>Metabolized</a:t>
            </a:r>
            <a:r>
              <a:rPr lang="it-IT" sz="1500" i="1" dirty="0"/>
              <a:t>)</a:t>
            </a:r>
            <a:r>
              <a:rPr lang="it-IT" sz="1500" dirty="0"/>
              <a:t> ed assumere la forma di un prodotto metabolico che può quindi a sua volta restare intrappolato nel tessuto o tornare nel sangue.</a:t>
            </a:r>
          </a:p>
        </p:txBody>
      </p:sp>
      <p:sp>
        <p:nvSpPr>
          <p:cNvPr id="17" name="CasellaDiTesto 16"/>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a:t>
            </a:r>
            <a:r>
              <a:rPr lang="it-IT" b="1" dirty="0">
                <a:solidFill>
                  <a:schemeClr val="bg1"/>
                </a:solidFill>
              </a:rPr>
              <a:t>Concetti di base</a:t>
            </a:r>
            <a:r>
              <a:rPr lang="it-IT" dirty="0">
                <a:solidFill>
                  <a:schemeClr val="bg1">
                    <a:lumMod val="65000"/>
                  </a:schemeClr>
                </a:solidFill>
              </a:rPr>
              <a:t>     Modelli compartimentali     Stima parametrica     Mappe     Metodi diretti</a:t>
            </a:r>
          </a:p>
        </p:txBody>
      </p:sp>
    </p:spTree>
    <p:extLst>
      <p:ext uri="{BB962C8B-B14F-4D97-AF65-F5344CB8AC3E}">
        <p14:creationId xmlns:p14="http://schemas.microsoft.com/office/powerpoint/2010/main" val="2400542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8</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a:solidFill>
                  <a:schemeClr val="tx2">
                    <a:lumMod val="75000"/>
                  </a:schemeClr>
                </a:solidFill>
              </a:rPr>
              <a:t>Tipi di </a:t>
            </a:r>
            <a:r>
              <a:rPr lang="en-US" sz="3000" b="1" dirty="0" err="1">
                <a:solidFill>
                  <a:schemeClr val="tx2">
                    <a:lumMod val="75000"/>
                  </a:schemeClr>
                </a:solidFill>
              </a:rPr>
              <a:t>modelli</a:t>
            </a:r>
            <a:endParaRPr lang="en-US" sz="3000" b="1" dirty="0">
              <a:solidFill>
                <a:schemeClr val="tx2">
                  <a:lumMod val="75000"/>
                </a:schemeClr>
              </a:solidFill>
            </a:endParaRPr>
          </a:p>
        </p:txBody>
      </p:sp>
      <p:graphicFrame>
        <p:nvGraphicFramePr>
          <p:cNvPr id="2" name="Diagramma 1"/>
          <p:cNvGraphicFramePr/>
          <p:nvPr>
            <p:extLst>
              <p:ext uri="{D42A27DB-BD31-4B8C-83A1-F6EECF244321}">
                <p14:modId xmlns:p14="http://schemas.microsoft.com/office/powerpoint/2010/main" val="698653165"/>
              </p:ext>
            </p:extLst>
          </p:nvPr>
        </p:nvGraphicFramePr>
        <p:xfrm>
          <a:off x="677831" y="847522"/>
          <a:ext cx="8804338" cy="15564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CasellaDiTesto 6"/>
          <p:cNvSpPr txBox="1"/>
          <p:nvPr/>
        </p:nvSpPr>
        <p:spPr>
          <a:xfrm>
            <a:off x="754030" y="2142922"/>
            <a:ext cx="2573370" cy="2554545"/>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it-IT" sz="1400" dirty="0"/>
              <a:t>Semplici dal punto di vista matematico.</a:t>
            </a:r>
          </a:p>
          <a:p>
            <a:pPr marL="285750" indent="-285750" algn="just">
              <a:spcAft>
                <a:spcPts val="1200"/>
              </a:spcAft>
              <a:buFont typeface="Arial" panose="020B0604020202020204" pitchFamily="34" charset="0"/>
              <a:buChar char="•"/>
            </a:pPr>
            <a:r>
              <a:rPr lang="it-IT" sz="1400" dirty="0"/>
              <a:t>Richiedono ipotesi e info a priori minime riguardo la fisiologia .</a:t>
            </a:r>
          </a:p>
          <a:p>
            <a:pPr marL="285750" indent="-285750" algn="just">
              <a:spcAft>
                <a:spcPts val="1200"/>
              </a:spcAft>
              <a:buFont typeface="Arial" panose="020B0604020202020204" pitchFamily="34" charset="0"/>
              <a:buChar char="•"/>
            </a:pPr>
            <a:r>
              <a:rPr lang="it-IT" sz="1400" dirty="0"/>
              <a:t>Permettono di misurare macro parametri senza poter dettagliare i meccanismi di metabolizzazione del tracciante</a:t>
            </a:r>
          </a:p>
        </p:txBody>
      </p:sp>
      <p:sp>
        <p:nvSpPr>
          <p:cNvPr id="17" name="CasellaDiTesto 16"/>
          <p:cNvSpPr txBox="1"/>
          <p:nvPr/>
        </p:nvSpPr>
        <p:spPr>
          <a:xfrm>
            <a:off x="6824631" y="2142922"/>
            <a:ext cx="2459069" cy="2400657"/>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it-IT" sz="1400" dirty="0"/>
              <a:t>Puntano a descrivere nei minimi dettagli tutti i passaggi e trasformazioni che subisce il tracciante</a:t>
            </a:r>
          </a:p>
          <a:p>
            <a:pPr marL="285750" indent="-285750" algn="just">
              <a:spcAft>
                <a:spcPts val="1200"/>
              </a:spcAft>
              <a:buFont typeface="Arial" panose="020B0604020202020204" pitchFamily="34" charset="0"/>
              <a:buChar char="•"/>
            </a:pPr>
            <a:r>
              <a:rPr lang="it-IT" sz="1400" dirty="0"/>
              <a:t>Modellano tutti i possibili compartimenti in cui può trovarsi il tracciante e i gradienti di concentrazione che regolano i passaggi di stato e di compartimento</a:t>
            </a:r>
          </a:p>
        </p:txBody>
      </p:sp>
      <p:sp>
        <p:nvSpPr>
          <p:cNvPr id="18" name="CasellaDiTesto 17"/>
          <p:cNvSpPr txBox="1"/>
          <p:nvPr/>
        </p:nvSpPr>
        <p:spPr>
          <a:xfrm>
            <a:off x="3750857" y="2150058"/>
            <a:ext cx="2700743" cy="2923877"/>
          </a:xfrm>
          <a:prstGeom prst="rect">
            <a:avLst/>
          </a:prstGeom>
          <a:noFill/>
        </p:spPr>
        <p:txBody>
          <a:bodyPr wrap="square" rtlCol="0">
            <a:spAutoFit/>
          </a:bodyPr>
          <a:lstStyle/>
          <a:p>
            <a:pPr marL="285750" indent="-285750" algn="just">
              <a:spcAft>
                <a:spcPts val="1200"/>
              </a:spcAft>
              <a:buFont typeface="Arial" panose="020B0604020202020204" pitchFamily="34" charset="0"/>
              <a:buChar char="•"/>
            </a:pPr>
            <a:r>
              <a:rPr lang="it-IT" sz="1400" dirty="0"/>
              <a:t>Complessità intermedia</a:t>
            </a:r>
          </a:p>
          <a:p>
            <a:pPr marL="285750" indent="-285750" algn="just">
              <a:spcAft>
                <a:spcPts val="1200"/>
              </a:spcAft>
              <a:buFont typeface="Arial" panose="020B0604020202020204" pitchFamily="34" charset="0"/>
              <a:buChar char="•"/>
            </a:pPr>
            <a:r>
              <a:rPr lang="it-IT" sz="1400" dirty="0"/>
              <a:t>Modellano i dettagli base della fisiologia regionale, senza includere i gradienti di concentrazione interni ai compartimenti</a:t>
            </a:r>
          </a:p>
          <a:p>
            <a:pPr marL="285750" indent="-285750" algn="just">
              <a:spcAft>
                <a:spcPts val="1200"/>
              </a:spcAft>
              <a:buFont typeface="Arial" panose="020B0604020202020204" pitchFamily="34" charset="0"/>
              <a:buChar char="•"/>
            </a:pPr>
            <a:r>
              <a:rPr lang="it-IT" sz="1400" dirty="0"/>
              <a:t>Tessuti ed organi diversi sono associati a compartimenti diversi (omogenei)</a:t>
            </a:r>
          </a:p>
          <a:p>
            <a:pPr marL="285750" indent="-285750" algn="just">
              <a:spcAft>
                <a:spcPts val="1200"/>
              </a:spcAft>
              <a:buFont typeface="Arial" panose="020B0604020202020204" pitchFamily="34" charset="0"/>
              <a:buChar char="•"/>
            </a:pPr>
            <a:r>
              <a:rPr lang="it-IT" sz="1400" dirty="0"/>
              <a:t>Descrive la cinetica di scambio di materia tra compartimenti</a:t>
            </a:r>
          </a:p>
        </p:txBody>
      </p:sp>
      <p:pic>
        <p:nvPicPr>
          <p:cNvPr id="19" name="Immagin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99937" y="647700"/>
            <a:ext cx="3760125" cy="1981200"/>
          </a:xfrm>
          <a:prstGeom prst="rect">
            <a:avLst/>
          </a:prstGeom>
        </p:spPr>
      </p:pic>
      <p:sp>
        <p:nvSpPr>
          <p:cNvPr id="20" name="CasellaDiTesto 19"/>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a:t>
            </a:r>
            <a:r>
              <a:rPr lang="it-IT" b="1" dirty="0">
                <a:solidFill>
                  <a:schemeClr val="bg1"/>
                </a:solidFill>
              </a:rPr>
              <a:t>Concetti di base</a:t>
            </a:r>
            <a:r>
              <a:rPr lang="it-IT" dirty="0">
                <a:solidFill>
                  <a:schemeClr val="bg1">
                    <a:lumMod val="65000"/>
                  </a:schemeClr>
                </a:solidFill>
              </a:rPr>
              <a:t>     Modelli compartimentali     Stima parametrica     Mappe     Metodi diretti</a:t>
            </a:r>
          </a:p>
        </p:txBody>
      </p:sp>
    </p:spTree>
    <p:extLst>
      <p:ext uri="{BB962C8B-B14F-4D97-AF65-F5344CB8AC3E}">
        <p14:creationId xmlns:p14="http://schemas.microsoft.com/office/powerpoint/2010/main" val="244397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0" y="5326348"/>
            <a:ext cx="10160000" cy="388653"/>
          </a:xfrm>
          <a:prstGeom prst="rect">
            <a:avLst/>
          </a:prstGeom>
          <a:solidFill>
            <a:schemeClr val="bg1">
              <a:lumMod val="75000"/>
            </a:schemeClr>
          </a:solidFill>
          <a:ln w="1905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egnaposto numero diapositiva 8"/>
          <p:cNvSpPr>
            <a:spLocks noGrp="1"/>
          </p:cNvSpPr>
          <p:nvPr>
            <p:ph type="sldNum" sz="quarter" idx="12"/>
          </p:nvPr>
        </p:nvSpPr>
        <p:spPr>
          <a:xfrm>
            <a:off x="8813800" y="5354470"/>
            <a:ext cx="990600" cy="304271"/>
          </a:xfrm>
        </p:spPr>
        <p:txBody>
          <a:bodyPr/>
          <a:lstStyle/>
          <a:p>
            <a:fld id="{74D4523D-50B4-4545-9EFB-B45464487C96}" type="slidenum">
              <a:rPr lang="en-US" sz="1400" b="1">
                <a:solidFill>
                  <a:schemeClr val="tx2">
                    <a:lumMod val="75000"/>
                  </a:schemeClr>
                </a:solidFill>
              </a:rPr>
              <a:t>9</a:t>
            </a:fld>
            <a:endParaRPr lang="en-US" sz="1400" b="1" dirty="0">
              <a:solidFill>
                <a:schemeClr val="tx2">
                  <a:lumMod val="75000"/>
                </a:schemeClr>
              </a:solidFill>
            </a:endParaRPr>
          </a:p>
        </p:txBody>
      </p:sp>
      <p:sp>
        <p:nvSpPr>
          <p:cNvPr id="11" name="Rettangolo 10"/>
          <p:cNvSpPr/>
          <p:nvPr/>
        </p:nvSpPr>
        <p:spPr>
          <a:xfrm>
            <a:off x="0" y="1"/>
            <a:ext cx="10160000" cy="34289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Immagin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824" y="5385597"/>
            <a:ext cx="501118" cy="291303"/>
          </a:xfrm>
          <a:prstGeom prst="rect">
            <a:avLst/>
          </a:prstGeom>
        </p:spPr>
      </p:pic>
      <p:sp>
        <p:nvSpPr>
          <p:cNvPr id="13" name="CasellaDiTesto 12"/>
          <p:cNvSpPr txBox="1"/>
          <p:nvPr/>
        </p:nvSpPr>
        <p:spPr>
          <a:xfrm>
            <a:off x="1137024" y="5372100"/>
            <a:ext cx="1752600" cy="307777"/>
          </a:xfrm>
          <a:prstGeom prst="rect">
            <a:avLst/>
          </a:prstGeom>
          <a:noFill/>
        </p:spPr>
        <p:txBody>
          <a:bodyPr wrap="square" rtlCol="0">
            <a:spAutoFit/>
          </a:bodyPr>
          <a:lstStyle/>
          <a:p>
            <a:r>
              <a:rPr lang="en-US" sz="1400" b="1" dirty="0">
                <a:solidFill>
                  <a:schemeClr val="tx2">
                    <a:lumMod val="75000"/>
                  </a:schemeClr>
                </a:solidFill>
              </a:rPr>
              <a:t>A.A. 2016/2017</a:t>
            </a:r>
          </a:p>
        </p:txBody>
      </p:sp>
      <p:sp>
        <p:nvSpPr>
          <p:cNvPr id="14" name="CasellaDiTesto 13"/>
          <p:cNvSpPr txBox="1"/>
          <p:nvPr/>
        </p:nvSpPr>
        <p:spPr>
          <a:xfrm>
            <a:off x="2965824" y="5369123"/>
            <a:ext cx="5486400" cy="307777"/>
          </a:xfrm>
          <a:prstGeom prst="rect">
            <a:avLst/>
          </a:prstGeom>
          <a:noFill/>
        </p:spPr>
        <p:txBody>
          <a:bodyPr wrap="square" rtlCol="0">
            <a:spAutoFit/>
          </a:bodyPr>
          <a:lstStyle/>
          <a:p>
            <a:pPr algn="ctr"/>
            <a:r>
              <a:rPr lang="it-IT" sz="1400" b="1" dirty="0">
                <a:solidFill>
                  <a:schemeClr val="tx2">
                    <a:lumMod val="75000"/>
                  </a:schemeClr>
                </a:solidFill>
              </a:rPr>
              <a:t>Introduzione</a:t>
            </a:r>
            <a:r>
              <a:rPr lang="en-US" sz="1400" b="1" dirty="0">
                <a:solidFill>
                  <a:schemeClr val="tx2">
                    <a:lumMod val="75000"/>
                  </a:schemeClr>
                </a:solidFill>
              </a:rPr>
              <a:t> </a:t>
            </a:r>
            <a:r>
              <a:rPr lang="it-IT" sz="1400" b="1" dirty="0">
                <a:solidFill>
                  <a:schemeClr val="tx2">
                    <a:lumMod val="75000"/>
                  </a:schemeClr>
                </a:solidFill>
              </a:rPr>
              <a:t>ai modelli cinetici </a:t>
            </a:r>
            <a:r>
              <a:rPr lang="en-US" sz="1400" b="1" dirty="0">
                <a:solidFill>
                  <a:schemeClr val="tx2">
                    <a:lumMod val="75000"/>
                  </a:schemeClr>
                </a:solidFill>
              </a:rPr>
              <a:t>per la </a:t>
            </a:r>
            <a:r>
              <a:rPr lang="en-US" sz="1400" b="1" dirty="0" err="1">
                <a:solidFill>
                  <a:schemeClr val="tx2">
                    <a:lumMod val="75000"/>
                  </a:schemeClr>
                </a:solidFill>
              </a:rPr>
              <a:t>tomografia</a:t>
            </a:r>
            <a:r>
              <a:rPr lang="en-US" sz="1400" b="1" dirty="0">
                <a:solidFill>
                  <a:schemeClr val="tx2">
                    <a:lumMod val="75000"/>
                  </a:schemeClr>
                </a:solidFill>
              </a:rPr>
              <a:t> ad </a:t>
            </a:r>
            <a:r>
              <a:rPr lang="en-US" sz="1400" b="1" dirty="0" err="1">
                <a:solidFill>
                  <a:schemeClr val="tx2">
                    <a:lumMod val="75000"/>
                  </a:schemeClr>
                </a:solidFill>
              </a:rPr>
              <a:t>emissione</a:t>
            </a:r>
            <a:r>
              <a:rPr lang="en-US" sz="1400" b="1" dirty="0">
                <a:solidFill>
                  <a:schemeClr val="tx2">
                    <a:lumMod val="75000"/>
                  </a:schemeClr>
                </a:solidFill>
              </a:rPr>
              <a:t> </a:t>
            </a:r>
          </a:p>
        </p:txBody>
      </p:sp>
      <p:sp>
        <p:nvSpPr>
          <p:cNvPr id="15" name="CasellaDiTesto 14"/>
          <p:cNvSpPr txBox="1"/>
          <p:nvPr/>
        </p:nvSpPr>
        <p:spPr>
          <a:xfrm>
            <a:off x="889000" y="550902"/>
            <a:ext cx="8305800" cy="553998"/>
          </a:xfrm>
          <a:prstGeom prst="rect">
            <a:avLst/>
          </a:prstGeom>
          <a:noFill/>
        </p:spPr>
        <p:txBody>
          <a:bodyPr wrap="square" rtlCol="0">
            <a:spAutoFit/>
          </a:bodyPr>
          <a:lstStyle/>
          <a:p>
            <a:r>
              <a:rPr lang="en-US" sz="3000" b="1" dirty="0" err="1">
                <a:solidFill>
                  <a:schemeClr val="tx2">
                    <a:lumMod val="75000"/>
                  </a:schemeClr>
                </a:solidFill>
              </a:rPr>
              <a:t>Modelli</a:t>
            </a:r>
            <a:r>
              <a:rPr lang="en-US" sz="3000" b="1" dirty="0">
                <a:solidFill>
                  <a:schemeClr val="tx2">
                    <a:lumMod val="75000"/>
                  </a:schemeClr>
                </a:solidFill>
              </a:rPr>
              <a:t> </a:t>
            </a:r>
            <a:r>
              <a:rPr lang="en-US" sz="3000" b="1" dirty="0" err="1">
                <a:solidFill>
                  <a:schemeClr val="tx2">
                    <a:lumMod val="75000"/>
                  </a:schemeClr>
                </a:solidFill>
              </a:rPr>
              <a:t>compartimentali</a:t>
            </a:r>
            <a:endParaRPr lang="en-US" sz="3000" b="1" dirty="0">
              <a:solidFill>
                <a:schemeClr val="tx2">
                  <a:lumMod val="75000"/>
                </a:schemeClr>
              </a:solidFill>
            </a:endParaRPr>
          </a:p>
        </p:txBody>
      </p:sp>
      <p:sp>
        <p:nvSpPr>
          <p:cNvPr id="20" name="CasellaDiTesto 19"/>
          <p:cNvSpPr txBox="1"/>
          <p:nvPr/>
        </p:nvSpPr>
        <p:spPr>
          <a:xfrm>
            <a:off x="609599" y="1257300"/>
            <a:ext cx="8813801" cy="1569660"/>
          </a:xfrm>
          <a:prstGeom prst="rect">
            <a:avLst/>
          </a:prstGeom>
          <a:noFill/>
        </p:spPr>
        <p:txBody>
          <a:bodyPr wrap="square" rtlCol="0">
            <a:spAutoFit/>
          </a:bodyPr>
          <a:lstStyle/>
          <a:p>
            <a:pPr algn="just"/>
            <a:r>
              <a:rPr lang="it-IT" sz="1600" dirty="0"/>
              <a:t>Lo scanner PET, quando usato per effettuare acquisizioni dinamiche, ci fornisce una </a:t>
            </a:r>
            <a:r>
              <a:rPr lang="it-IT" sz="1600" b="1" dirty="0">
                <a:solidFill>
                  <a:srgbClr val="002060"/>
                </a:solidFill>
              </a:rPr>
              <a:t>sequenza di misure </a:t>
            </a:r>
            <a:r>
              <a:rPr lang="it-IT" sz="1600" dirty="0"/>
              <a:t>del livello di radioattività che può essere analizzato </a:t>
            </a:r>
            <a:r>
              <a:rPr lang="it-IT" sz="1600" b="1" dirty="0">
                <a:solidFill>
                  <a:srgbClr val="002060"/>
                </a:solidFill>
              </a:rPr>
              <a:t>a livello di regione, organo, o addirittura pixel</a:t>
            </a:r>
            <a:r>
              <a:rPr lang="it-IT" sz="1600" dirty="0"/>
              <a:t>.</a:t>
            </a:r>
          </a:p>
          <a:p>
            <a:pPr algn="just"/>
            <a:endParaRPr lang="it-IT" sz="1600" dirty="0"/>
          </a:p>
          <a:p>
            <a:pPr algn="just"/>
            <a:r>
              <a:rPr lang="it-IT" sz="1600" dirty="0"/>
              <a:t>Se il tracciante entra e lascia un certo organo solo attraverso il compartimento plasmatico, non c’è nessun bisogno di acquisire informazioni cinetiche relative ad altre regioni tissutali per descrivere la fisiologia dell’organo di interesse.</a:t>
            </a:r>
          </a:p>
        </p:txBody>
      </p:sp>
      <p:pic>
        <p:nvPicPr>
          <p:cNvPr id="24" name="Immagin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295" y="2781300"/>
            <a:ext cx="5019505" cy="2252505"/>
          </a:xfrm>
          <a:prstGeom prst="rect">
            <a:avLst/>
          </a:prstGeom>
        </p:spPr>
      </p:pic>
      <p:sp>
        <p:nvSpPr>
          <p:cNvPr id="3" name="CasellaDiTesto 2"/>
          <p:cNvSpPr txBox="1"/>
          <p:nvPr/>
        </p:nvSpPr>
        <p:spPr>
          <a:xfrm>
            <a:off x="736600" y="3382269"/>
            <a:ext cx="3616217" cy="1477328"/>
          </a:xfrm>
          <a:prstGeom prst="rect">
            <a:avLst/>
          </a:prstGeom>
          <a:noFill/>
          <a:ln w="38100">
            <a:solidFill>
              <a:schemeClr val="tx2">
                <a:lumMod val="75000"/>
              </a:schemeClr>
            </a:solidFill>
          </a:ln>
        </p:spPr>
        <p:txBody>
          <a:bodyPr wrap="square" rtlCol="0">
            <a:spAutoFit/>
          </a:bodyPr>
          <a:lstStyle/>
          <a:p>
            <a:pPr marL="285750" indent="-285750" algn="just">
              <a:buFont typeface="Arial" panose="020B0604020202020204" pitchFamily="34" charset="0"/>
              <a:buChar char="•"/>
            </a:pPr>
            <a:r>
              <a:rPr lang="it-IT" sz="1500" i="1" dirty="0"/>
              <a:t>Ogni regione o pixel può essere </a:t>
            </a:r>
            <a:r>
              <a:rPr lang="it-IT" sz="1500" b="1" i="1" dirty="0">
                <a:solidFill>
                  <a:srgbClr val="002060"/>
                </a:solidFill>
              </a:rPr>
              <a:t>analizzato in modo indipendente</a:t>
            </a:r>
            <a:r>
              <a:rPr lang="it-IT" sz="1500" i="1" dirty="0"/>
              <a:t>.</a:t>
            </a:r>
          </a:p>
          <a:p>
            <a:pPr marL="285750" indent="-285750" algn="just">
              <a:buFont typeface="Arial" panose="020B0604020202020204" pitchFamily="34" charset="0"/>
              <a:buChar char="•"/>
            </a:pPr>
            <a:r>
              <a:rPr lang="it-IT" sz="1500" i="1" dirty="0"/>
              <a:t>Oltre alla misura della curva temporale della regione, serve conoscere </a:t>
            </a:r>
            <a:r>
              <a:rPr lang="it-IT" sz="1500" b="1" i="1" dirty="0">
                <a:solidFill>
                  <a:srgbClr val="002060"/>
                </a:solidFill>
              </a:rPr>
              <a:t>l’attività nel compartimento plasmatico </a:t>
            </a:r>
            <a:r>
              <a:rPr lang="it-IT" sz="1500" i="1" dirty="0"/>
              <a:t>che rifornisce il tessuto.</a:t>
            </a:r>
          </a:p>
        </p:txBody>
      </p:sp>
      <p:sp>
        <p:nvSpPr>
          <p:cNvPr id="27" name="CasellaDiTesto 26"/>
          <p:cNvSpPr txBox="1"/>
          <p:nvPr/>
        </p:nvSpPr>
        <p:spPr>
          <a:xfrm>
            <a:off x="0" y="0"/>
            <a:ext cx="10160000" cy="369332"/>
          </a:xfrm>
          <a:prstGeom prst="rect">
            <a:avLst/>
          </a:prstGeom>
          <a:noFill/>
        </p:spPr>
        <p:txBody>
          <a:bodyPr wrap="square" rtlCol="0">
            <a:spAutoFit/>
          </a:bodyPr>
          <a:lstStyle/>
          <a:p>
            <a:pPr algn="ctr"/>
            <a:r>
              <a:rPr lang="it-IT" dirty="0">
                <a:solidFill>
                  <a:schemeClr val="bg1">
                    <a:lumMod val="65000"/>
                  </a:schemeClr>
                </a:solidFill>
              </a:rPr>
              <a:t>Introduzione    Concetti di base     </a:t>
            </a:r>
            <a:r>
              <a:rPr lang="it-IT" b="1" dirty="0">
                <a:solidFill>
                  <a:schemeClr val="bg1"/>
                </a:solidFill>
              </a:rPr>
              <a:t>Modelli compartimentali</a:t>
            </a:r>
            <a:r>
              <a:rPr lang="it-IT" dirty="0">
                <a:solidFill>
                  <a:schemeClr val="bg1">
                    <a:lumMod val="65000"/>
                  </a:schemeClr>
                </a:solidFill>
              </a:rPr>
              <a:t>     Stima parametrica     Mappe     Metodi diretti</a:t>
            </a:r>
          </a:p>
        </p:txBody>
      </p:sp>
    </p:spTree>
    <p:extLst>
      <p:ext uri="{BB962C8B-B14F-4D97-AF65-F5344CB8AC3E}">
        <p14:creationId xmlns:p14="http://schemas.microsoft.com/office/powerpoint/2010/main" val="2971315960"/>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2783</TotalTime>
  <Words>6056</Words>
  <Application>Microsoft Office PowerPoint</Application>
  <PresentationFormat>Personalizzato</PresentationFormat>
  <Paragraphs>493</Paragraphs>
  <Slides>43</Slides>
  <Notes>42</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43</vt:i4>
      </vt:variant>
    </vt:vector>
  </HeadingPairs>
  <TitlesOfParts>
    <vt:vector size="48" baseType="lpstr">
      <vt:lpstr>Arial</vt:lpstr>
      <vt:lpstr>Calibri</vt:lpstr>
      <vt:lpstr>Cambria Math</vt:lpstr>
      <vt:lpstr>Wingdings</vt:lpstr>
      <vt:lpstr>Tema di Office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crossover</dc:creator>
  <cp:lastModifiedBy>Michele Scipioni</cp:lastModifiedBy>
  <cp:revision>412</cp:revision>
  <dcterms:created xsi:type="dcterms:W3CDTF">2016-10-25T10:35:12Z</dcterms:created>
  <dcterms:modified xsi:type="dcterms:W3CDTF">2016-12-01T11:06:29Z</dcterms:modified>
</cp:coreProperties>
</file>